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35"/>
  </p:notesMasterIdLst>
  <p:sldIdLst>
    <p:sldId id="343" r:id="rId2"/>
    <p:sldId id="257" r:id="rId3"/>
    <p:sldId id="356" r:id="rId4"/>
    <p:sldId id="378" r:id="rId5"/>
    <p:sldId id="354" r:id="rId6"/>
    <p:sldId id="380" r:id="rId7"/>
    <p:sldId id="342" r:id="rId8"/>
    <p:sldId id="368" r:id="rId9"/>
    <p:sldId id="360" r:id="rId10"/>
    <p:sldId id="365" r:id="rId11"/>
    <p:sldId id="366" r:id="rId12"/>
    <p:sldId id="381" r:id="rId13"/>
    <p:sldId id="363" r:id="rId14"/>
    <p:sldId id="367" r:id="rId15"/>
    <p:sldId id="384" r:id="rId16"/>
    <p:sldId id="370" r:id="rId17"/>
    <p:sldId id="373" r:id="rId18"/>
    <p:sldId id="383" r:id="rId19"/>
    <p:sldId id="385" r:id="rId20"/>
    <p:sldId id="392" r:id="rId21"/>
    <p:sldId id="283" r:id="rId22"/>
    <p:sldId id="386" r:id="rId23"/>
    <p:sldId id="387" r:id="rId24"/>
    <p:sldId id="347" r:id="rId25"/>
    <p:sldId id="357" r:id="rId26"/>
    <p:sldId id="358" r:id="rId27"/>
    <p:sldId id="371" r:id="rId28"/>
    <p:sldId id="362" r:id="rId29"/>
    <p:sldId id="391" r:id="rId30"/>
    <p:sldId id="388" r:id="rId31"/>
    <p:sldId id="285" r:id="rId32"/>
    <p:sldId id="389" r:id="rId33"/>
    <p:sldId id="3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F"/>
    <a:srgbClr val="EDEFF7"/>
    <a:srgbClr val="D0D1D9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78" y="62"/>
      </p:cViewPr>
      <p:guideLst/>
    </p:cSldViewPr>
  </p:slideViewPr>
  <p:outlineViewPr>
    <p:cViewPr>
      <p:scale>
        <a:sx n="33" d="100"/>
        <a:sy n="33" d="100"/>
      </p:scale>
      <p:origin x="0" y="-197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E53DE-C12E-4E88-9C24-332795C92941}" type="datetimeFigureOut">
              <a:rPr lang="en-NL" smtClean="0"/>
              <a:t>13/05/2021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197DF-9499-4BD1-9669-ACB08278B80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178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3844374" y="999564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3209373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 dirty="0"/>
              <a:t>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08016" y="831286"/>
            <a:ext cx="678556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2650091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142043" y="514904"/>
            <a:ext cx="11851689" cy="5820079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394" y="1937503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7150" y="1937503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4554" y="1937503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16633" y="4914032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264" y="983763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1670523-7DF4-4C74-A943-8FC2DE1A8A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01958" y="1937503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328102A-B103-413D-A71B-C3BAF7818009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3147149" y="4914032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Name Goes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643ADF2-797D-474C-8450-2769B634D9C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074553" y="4914032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Name Goes </a:t>
            </a:r>
            <a:r>
              <a:rPr lang="en-US" noProof="0" dirty="0" err="1"/>
              <a:t>Herec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656E7AC-D0F6-401B-B1DD-D48D408AAFB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001958" y="4914032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Name Goes Here</a:t>
            </a:r>
          </a:p>
        </p:txBody>
      </p:sp>
    </p:spTree>
    <p:extLst>
      <p:ext uri="{BB962C8B-B14F-4D97-AF65-F5344CB8AC3E}">
        <p14:creationId xmlns:p14="http://schemas.microsoft.com/office/powerpoint/2010/main" val="367048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5/13/2021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95" r:id="rId7"/>
    <p:sldLayoutId id="2147483679" r:id="rId8"/>
    <p:sldLayoutId id="2147483692" r:id="rId9"/>
    <p:sldLayoutId id="2147483691" r:id="rId10"/>
    <p:sldLayoutId id="2147483694" r:id="rId11"/>
    <p:sldLayoutId id="2147483690" r:id="rId12"/>
    <p:sldLayoutId id="2147483689" r:id="rId13"/>
    <p:sldLayoutId id="214748368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teach-an-ai-to-play-games-deep-reinforcement-learning-28f9b920440a" TargetMode="External"/><Relationship Id="rId7" Type="http://schemas.openxmlformats.org/officeDocument/2006/relationships/hyperlink" Target="https://www.kdnuggets.com/2019/10/mathworks-reinforcement-learning.html" TargetMode="External"/><Relationship Id="rId2" Type="http://schemas.openxmlformats.org/officeDocument/2006/relationships/hyperlink" Target="https://openai.com/blog/faulty-reward-functions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analyticsvidhya.com/blog/2017/01/introduction-to-reinforcement-learning-implementation/#:%7E:text=Reinforcement%20Learning%20is%20learning%20what,will%20yield%20the%20maximum%20reward" TargetMode="External"/><Relationship Id="rId5" Type="http://schemas.openxmlformats.org/officeDocument/2006/relationships/hyperlink" Target="https://tuxar.uk/brief-introduction-artificial-neural-networks/" TargetMode="External"/><Relationship Id="rId4" Type="http://schemas.openxmlformats.org/officeDocument/2006/relationships/hyperlink" Target="https://www.learndatasci.com/tutorials/reinforcement-q-learning-scratch-python-openai-gy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348627"/>
            <a:ext cx="10058400" cy="121430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/>
              <a:t>Drone follow-me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Applying reinforcement learning in the task of autonomous drone follow-me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E1253-C674-4157-ABD3-97C33D625F9C}"/>
              </a:ext>
            </a:extLst>
          </p:cNvPr>
          <p:cNvSpPr txBox="1"/>
          <p:nvPr/>
        </p:nvSpPr>
        <p:spPr>
          <a:xfrm>
            <a:off x="648070" y="6365289"/>
            <a:ext cx="18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Amir Pliev</a:t>
            </a:r>
            <a:endParaRPr lang="en-NL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B28DD-49EF-4D3D-A859-46203A78689D}"/>
              </a:ext>
            </a:extLst>
          </p:cNvPr>
          <p:cNvSpPr txBox="1"/>
          <p:nvPr/>
        </p:nvSpPr>
        <p:spPr>
          <a:xfrm>
            <a:off x="3046520" y="6365289"/>
            <a:ext cx="30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Artificial Intelligence (UU)</a:t>
            </a:r>
            <a:endParaRPr lang="en-NL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AE75F-7D15-43C9-800A-1CEB52FAB2E0}"/>
              </a:ext>
            </a:extLst>
          </p:cNvPr>
          <p:cNvSpPr txBox="1"/>
          <p:nvPr/>
        </p:nvSpPr>
        <p:spPr>
          <a:xfrm>
            <a:off x="7199789" y="6365289"/>
            <a:ext cx="18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ML6</a:t>
            </a:r>
            <a:endParaRPr lang="en-NL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809B1-CCE3-416C-9107-21403F485920}"/>
              </a:ext>
            </a:extLst>
          </p:cNvPr>
          <p:cNvSpPr txBox="1"/>
          <p:nvPr/>
        </p:nvSpPr>
        <p:spPr>
          <a:xfrm>
            <a:off x="9046344" y="6365289"/>
            <a:ext cx="246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14 May 20201</a:t>
            </a:r>
            <a:endParaRPr lang="en-NL" dirty="0">
              <a:solidFill>
                <a:schemeClr val="bg2"/>
              </a:solidFill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E6FBC3F2-F335-41FA-AF8E-F849732B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89" y="1221122"/>
            <a:ext cx="1953772" cy="168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5EC14C-2FE2-4B28-892D-249B21D7D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745"/>
          <a:stretch/>
        </p:blipFill>
        <p:spPr>
          <a:xfrm>
            <a:off x="6645270" y="1439800"/>
            <a:ext cx="2581379" cy="1245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2E74087-FFE7-47ED-8751-FFD7226B0D91}"/>
              </a:ext>
            </a:extLst>
          </p:cNvPr>
          <p:cNvSpPr/>
          <p:nvPr/>
        </p:nvSpPr>
        <p:spPr>
          <a:xfrm>
            <a:off x="7995920" y="1666240"/>
            <a:ext cx="3408680" cy="3931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9D3664-B2D8-4496-AE3C-4B2555C97A6C}"/>
              </a:ext>
            </a:extLst>
          </p:cNvPr>
          <p:cNvSpPr/>
          <p:nvPr/>
        </p:nvSpPr>
        <p:spPr>
          <a:xfrm>
            <a:off x="812800" y="1666240"/>
            <a:ext cx="7061200" cy="3931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/>
          <a:lstStyle/>
          <a:p>
            <a:r>
              <a:rPr lang="en-US" dirty="0"/>
              <a:t>environments</a:t>
            </a:r>
          </a:p>
        </p:txBody>
      </p:sp>
      <p:pic>
        <p:nvPicPr>
          <p:cNvPr id="10" name="Picture Placeholder 9" descr="Shape, rectangle&#10;&#10;Description automatically generated">
            <a:extLst>
              <a:ext uri="{FF2B5EF4-FFF2-40B4-BE49-F238E27FC236}">
                <a16:creationId xmlns:a16="http://schemas.microsoft.com/office/drawing/2014/main" id="{DC2F1E4C-5964-4E04-B7ED-4A1C116761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2" name="Picture Placeholder 11" descr="Diagram&#10;&#10;Description automatically generated">
            <a:extLst>
              <a:ext uri="{FF2B5EF4-FFF2-40B4-BE49-F238E27FC236}">
                <a16:creationId xmlns:a16="http://schemas.microsoft.com/office/drawing/2014/main" id="{ECF7342B-87E8-471E-A877-022E1F450E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0" b="100"/>
          <a:stretch>
            <a:fillRect/>
          </a:stretch>
        </p:blipFill>
        <p:spPr/>
      </p:pic>
      <p:pic>
        <p:nvPicPr>
          <p:cNvPr id="14" name="Picture Placeholder 13" descr="A picture containing text&#10;&#10;Description automatically generated">
            <a:extLst>
              <a:ext uri="{FF2B5EF4-FFF2-40B4-BE49-F238E27FC236}">
                <a16:creationId xmlns:a16="http://schemas.microsoft.com/office/drawing/2014/main" id="{CA85CF0C-CD1B-4584-A030-879734AF5A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300" r="300"/>
          <a:stretch>
            <a:fillRect/>
          </a:stretch>
        </p:blipFill>
        <p:spPr/>
      </p:pic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D474ADFC-938F-41D5-BCC9-E129844A9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4889678"/>
            <a:ext cx="2919413" cy="583534"/>
          </a:xfrm>
        </p:spPr>
        <p:txBody>
          <a:bodyPr/>
          <a:lstStyle/>
          <a:p>
            <a:r>
              <a:rPr lang="en-US" b="1" dirty="0" err="1"/>
              <a:t>bLOCKSNORMAL</a:t>
            </a:r>
            <a:endParaRPr lang="en-US" b="1" dirty="0"/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DF135C61-05E1-4831-8D7C-3C33A8577B91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666773" y="4889678"/>
            <a:ext cx="2919413" cy="583534"/>
          </a:xfrm>
        </p:spPr>
        <p:txBody>
          <a:bodyPr/>
          <a:lstStyle/>
          <a:p>
            <a:r>
              <a:rPr lang="en-US" b="1" dirty="0"/>
              <a:t>BLOCKSOBSTACLES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ECD46439-5F11-499D-9671-EBE89062A47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236267" y="4889678"/>
            <a:ext cx="2919413" cy="583534"/>
          </a:xfrm>
        </p:spPr>
        <p:txBody>
          <a:bodyPr/>
          <a:lstStyle/>
          <a:p>
            <a:r>
              <a:rPr lang="en-US" b="1" dirty="0"/>
              <a:t>WAREHOUSE</a:t>
            </a:r>
          </a:p>
        </p:txBody>
      </p:sp>
      <p:pic>
        <p:nvPicPr>
          <p:cNvPr id="39" name="Picture Placeholder 13" descr="A picture containing text&#10;&#10;Description automatically generated">
            <a:extLst>
              <a:ext uri="{FF2B5EF4-FFF2-40B4-BE49-F238E27FC236}">
                <a16:creationId xmlns:a16="http://schemas.microsoft.com/office/drawing/2014/main" id="{391C8A3C-16AF-4805-9602-D5A31BEEFE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88" r="8188"/>
          <a:stretch>
            <a:fillRect/>
          </a:stretch>
        </p:blipFill>
        <p:spPr>
          <a:xfrm>
            <a:off x="4659185" y="1950563"/>
            <a:ext cx="2919413" cy="2919413"/>
          </a:xfrm>
          <a:prstGeom prst="rect">
            <a:avLst/>
          </a:prstGeom>
          <a:solidFill>
            <a:srgbClr val="EDEFF7"/>
          </a:solidFill>
        </p:spPr>
      </p:pic>
      <p:pic>
        <p:nvPicPr>
          <p:cNvPr id="41" name="Picture Placeholder 15" descr="A picture containing text&#10;&#10;Description automatically generated">
            <a:extLst>
              <a:ext uri="{FF2B5EF4-FFF2-40B4-BE49-F238E27FC236}">
                <a16:creationId xmlns:a16="http://schemas.microsoft.com/office/drawing/2014/main" id="{3C0D3A1C-8869-4B77-9B6E-A14FD83E8F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35" r="4235"/>
          <a:stretch>
            <a:fillRect/>
          </a:stretch>
        </p:blipFill>
        <p:spPr>
          <a:xfrm>
            <a:off x="8236267" y="1930861"/>
            <a:ext cx="2919413" cy="2919413"/>
          </a:xfrm>
          <a:prstGeom prst="rect">
            <a:avLst/>
          </a:prstGeom>
          <a:solidFill>
            <a:srgbClr val="EDEFF7"/>
          </a:solidFill>
        </p:spPr>
      </p:pic>
    </p:spTree>
    <p:extLst>
      <p:ext uri="{BB962C8B-B14F-4D97-AF65-F5344CB8AC3E}">
        <p14:creationId xmlns:p14="http://schemas.microsoft.com/office/powerpoint/2010/main" val="20092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8">
            <a:extLst>
              <a:ext uri="{FF2B5EF4-FFF2-40B4-BE49-F238E27FC236}">
                <a16:creationId xmlns:a16="http://schemas.microsoft.com/office/drawing/2014/main" id="{3D78572A-34AE-4D05-A9BB-7080C57E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0" y="986262"/>
            <a:ext cx="5687213" cy="58758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Agents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66FBD471-8C54-40F5-A96E-CEC654F1A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219" y="1926453"/>
            <a:ext cx="5484674" cy="343565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DQN</a:t>
            </a:r>
            <a:r>
              <a:rPr lang="en-US" sz="24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Inputs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900" dirty="0"/>
              <a:t>Stack, Normal and Depth combinations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Network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900" dirty="0"/>
              <a:t>Small sized CNN with 2M parameters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Outputs/Actions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900" dirty="0"/>
              <a:t>5 possible actions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Baseline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2D4F4E6-8DA1-4AB0-A575-D3031507E6FB}"/>
              </a:ext>
            </a:extLst>
          </p:cNvPr>
          <p:cNvSpPr/>
          <p:nvPr/>
        </p:nvSpPr>
        <p:spPr>
          <a:xfrm>
            <a:off x="10089246" y="3053080"/>
            <a:ext cx="886415" cy="4816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6957D73-22A6-41FF-B1DE-8F1CEEC598D0}"/>
              </a:ext>
            </a:extLst>
          </p:cNvPr>
          <p:cNvSpPr/>
          <p:nvPr/>
        </p:nvSpPr>
        <p:spPr>
          <a:xfrm rot="10800000">
            <a:off x="7204746" y="3053080"/>
            <a:ext cx="886415" cy="4816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174D52-976F-488C-AA8D-DBE192854169}"/>
              </a:ext>
            </a:extLst>
          </p:cNvPr>
          <p:cNvSpPr/>
          <p:nvPr/>
        </p:nvSpPr>
        <p:spPr>
          <a:xfrm rot="16200000">
            <a:off x="8646216" y="1708580"/>
            <a:ext cx="887973" cy="4816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8FFF8342-9970-402A-97F6-73691938CE7E}"/>
              </a:ext>
            </a:extLst>
          </p:cNvPr>
          <p:cNvSpPr/>
          <p:nvPr/>
        </p:nvSpPr>
        <p:spPr>
          <a:xfrm>
            <a:off x="9428846" y="3938918"/>
            <a:ext cx="670560" cy="751840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21BDA02F-AFCA-4712-A0D6-E31D4F9F8C9B}"/>
              </a:ext>
            </a:extLst>
          </p:cNvPr>
          <p:cNvSpPr/>
          <p:nvPr/>
        </p:nvSpPr>
        <p:spPr>
          <a:xfrm>
            <a:off x="8147823" y="3942865"/>
            <a:ext cx="670560" cy="751840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pic>
        <p:nvPicPr>
          <p:cNvPr id="17" name="Picture 1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30BCD0EC-0E1F-4881-912F-211AC43F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237" y="2761563"/>
            <a:ext cx="1889933" cy="11600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192F5C-3ADC-4689-8300-091D7C2D0105}"/>
              </a:ext>
            </a:extLst>
          </p:cNvPr>
          <p:cNvSpPr txBox="1"/>
          <p:nvPr/>
        </p:nvSpPr>
        <p:spPr>
          <a:xfrm>
            <a:off x="7024654" y="3534726"/>
            <a:ext cx="124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left</a:t>
            </a:r>
            <a:endParaRPr lang="en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675C28-76F6-4222-8D50-1B4ECA0CE518}"/>
              </a:ext>
            </a:extLst>
          </p:cNvPr>
          <p:cNvSpPr txBox="1"/>
          <p:nvPr/>
        </p:nvSpPr>
        <p:spPr>
          <a:xfrm>
            <a:off x="9943437" y="3534726"/>
            <a:ext cx="124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right</a:t>
            </a:r>
            <a:endParaRPr lang="en-NL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CBD618-8A72-4624-9E39-96268FEDDB6C}"/>
              </a:ext>
            </a:extLst>
          </p:cNvPr>
          <p:cNvSpPr txBox="1"/>
          <p:nvPr/>
        </p:nvSpPr>
        <p:spPr>
          <a:xfrm>
            <a:off x="9100187" y="4769045"/>
            <a:ext cx="1509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Rotate right</a:t>
            </a:r>
            <a:endParaRPr lang="en-NL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1DB61E-86A3-4DE5-8503-F48CD80D9974}"/>
              </a:ext>
            </a:extLst>
          </p:cNvPr>
          <p:cNvSpPr txBox="1"/>
          <p:nvPr/>
        </p:nvSpPr>
        <p:spPr>
          <a:xfrm>
            <a:off x="7840006" y="4768295"/>
            <a:ext cx="1509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Rotate left</a:t>
            </a:r>
            <a:endParaRPr lang="en-NL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9F16B-C04C-41BA-8505-AAF0CD8CB2F9}"/>
              </a:ext>
            </a:extLst>
          </p:cNvPr>
          <p:cNvSpPr txBox="1"/>
          <p:nvPr/>
        </p:nvSpPr>
        <p:spPr>
          <a:xfrm>
            <a:off x="8262441" y="2544227"/>
            <a:ext cx="1655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Move forward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949880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8B99E24-1A9E-4727-A008-88F91108D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5317" r="394" b="4051"/>
          <a:stretch/>
        </p:blipFill>
        <p:spPr>
          <a:xfrm>
            <a:off x="635001" y="619760"/>
            <a:ext cx="10922634" cy="3718560"/>
          </a:xfrm>
          <a:prstGeom prst="rect">
            <a:avLst/>
          </a:prstGeom>
          <a:noFill/>
        </p:spPr>
      </p:pic>
      <p:sp>
        <p:nvSpPr>
          <p:cNvPr id="10" name="Title 18">
            <a:extLst>
              <a:ext uri="{FF2B5EF4-FFF2-40B4-BE49-F238E27FC236}">
                <a16:creationId xmlns:a16="http://schemas.microsoft.com/office/drawing/2014/main" id="{3D78572A-34AE-4D05-A9BB-7080C57E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57" y="1005840"/>
            <a:ext cx="2761044" cy="743682"/>
          </a:xfrm>
        </p:spPr>
        <p:txBody>
          <a:bodyPr anchor="b">
            <a:normAutofit/>
          </a:bodyPr>
          <a:lstStyle/>
          <a:p>
            <a:r>
              <a:rPr lang="en-US" sz="4800" dirty="0">
                <a:highlight>
                  <a:srgbClr val="F6F9FF"/>
                </a:highlight>
              </a:rPr>
              <a:t>REWARD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34A6AD5-9107-4795-A102-1BD615D5D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542640"/>
              </p:ext>
            </p:extLst>
          </p:nvPr>
        </p:nvGraphicFramePr>
        <p:xfrm>
          <a:off x="1188720" y="4516120"/>
          <a:ext cx="10078720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960">
                  <a:extLst>
                    <a:ext uri="{9D8B030D-6E8A-4147-A177-3AD203B41FA5}">
                      <a16:colId xmlns:a16="http://schemas.microsoft.com/office/drawing/2014/main" val="4189030392"/>
                    </a:ext>
                  </a:extLst>
                </a:gridCol>
                <a:gridCol w="6969760">
                  <a:extLst>
                    <a:ext uri="{9D8B030D-6E8A-4147-A177-3AD203B41FA5}">
                      <a16:colId xmlns:a16="http://schemas.microsoft.com/office/drawing/2014/main" val="1794240001"/>
                    </a:ext>
                  </a:extLst>
                </a:gridCol>
              </a:tblGrid>
              <a:tr h="6756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Positive reward: +1</a:t>
                      </a:r>
                      <a:endParaRPr lang="en-NL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Bounding Box Height    </a:t>
                      </a:r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= 30% of image height + margin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Distance to Center       </a:t>
                      </a:r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=  Center of image width +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41692"/>
                  </a:ext>
                </a:extLst>
              </a:tr>
              <a:tr h="30098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Negative reward: -1</a:t>
                      </a:r>
                      <a:endParaRPr lang="en-NL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/>
                        <a:t>Collisions and losing person</a:t>
                      </a:r>
                      <a:endParaRPr lang="en-NL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395562"/>
                  </a:ext>
                </a:extLst>
              </a:tr>
              <a:tr h="30098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Neutral reward: 0</a:t>
                      </a:r>
                      <a:endParaRPr lang="en-NL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All other situations</a:t>
                      </a:r>
                      <a:endParaRPr lang="en-NL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099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52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D3B0CDE-8222-416A-944E-E4A4726E9290}"/>
              </a:ext>
            </a:extLst>
          </p:cNvPr>
          <p:cNvSpPr/>
          <p:nvPr/>
        </p:nvSpPr>
        <p:spPr>
          <a:xfrm>
            <a:off x="817880" y="2493416"/>
            <a:ext cx="3408680" cy="34763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tle 18">
            <a:extLst>
              <a:ext uri="{FF2B5EF4-FFF2-40B4-BE49-F238E27FC236}">
                <a16:creationId xmlns:a16="http://schemas.microsoft.com/office/drawing/2014/main" id="{15249CA6-D5B1-47A6-BCBE-817EEF819666}"/>
              </a:ext>
            </a:extLst>
          </p:cNvPr>
          <p:cNvSpPr txBox="1">
            <a:spLocks/>
          </p:cNvSpPr>
          <p:nvPr/>
        </p:nvSpPr>
        <p:spPr>
          <a:xfrm>
            <a:off x="817880" y="981068"/>
            <a:ext cx="5170996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3D4F-7E89-4BA1-9BFF-82BD9A0AB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213" y="2584241"/>
            <a:ext cx="3224566" cy="3209800"/>
          </a:xfrm>
        </p:spPr>
        <p:txBody>
          <a:bodyPr/>
          <a:lstStyle/>
          <a:p>
            <a:r>
              <a:rPr lang="en-US" dirty="0"/>
              <a:t>Train: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Single</a:t>
            </a:r>
            <a:r>
              <a:rPr lang="en-US" dirty="0"/>
              <a:t> Normal Images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en-US" dirty="0"/>
              <a:t>Test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Stacked</a:t>
            </a:r>
            <a:r>
              <a:rPr lang="en-US" dirty="0"/>
              <a:t> Normal Images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en-US" dirty="0"/>
              <a:t>Test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Either Single or Stacked </a:t>
            </a:r>
            <a:r>
              <a:rPr lang="en-US" u="sng" dirty="0"/>
              <a:t>Depth</a:t>
            </a:r>
            <a:r>
              <a:rPr lang="en-US" dirty="0"/>
              <a:t> Images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en-US" dirty="0"/>
              <a:t>Test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Baseline Test</a:t>
            </a:r>
            <a:endParaRPr lang="en-NL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4872E3-0267-4637-9974-3BB97CDE6EA3}"/>
              </a:ext>
            </a:extLst>
          </p:cNvPr>
          <p:cNvGrpSpPr/>
          <p:nvPr/>
        </p:nvGrpSpPr>
        <p:grpSpPr>
          <a:xfrm>
            <a:off x="817881" y="1747520"/>
            <a:ext cx="3766702" cy="699560"/>
            <a:chOff x="-1115747" y="-551988"/>
            <a:chExt cx="2183085" cy="873234"/>
          </a:xfrm>
        </p:grpSpPr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1B1B4C09-A78E-46B4-8461-68644C04CDFB}"/>
                </a:ext>
              </a:extLst>
            </p:cNvPr>
            <p:cNvSpPr/>
            <p:nvPr/>
          </p:nvSpPr>
          <p:spPr>
            <a:xfrm>
              <a:off x="-1115747" y="-551988"/>
              <a:ext cx="2183085" cy="87323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Chevron 4">
              <a:extLst>
                <a:ext uri="{FF2B5EF4-FFF2-40B4-BE49-F238E27FC236}">
                  <a16:creationId xmlns:a16="http://schemas.microsoft.com/office/drawing/2014/main" id="{E774E0FE-39B6-4869-9DB4-88B7D637CABC}"/>
                </a:ext>
              </a:extLst>
            </p:cNvPr>
            <p:cNvSpPr txBox="1"/>
            <p:nvPr/>
          </p:nvSpPr>
          <p:spPr>
            <a:xfrm>
              <a:off x="-679130" y="-551988"/>
              <a:ext cx="1309851" cy="8732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 err="1">
                  <a:effectLst/>
                  <a:latin typeface="+mj-lt"/>
                </a:rPr>
                <a:t>BlocksNormal</a:t>
              </a:r>
              <a:endParaRPr lang="en-US" sz="2000" b="1" kern="1200" dirty="0">
                <a:effectLst/>
                <a:latin typeface="+mj-lt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C957A7-7E30-450C-A9BA-8091ADFB2640}"/>
              </a:ext>
            </a:extLst>
          </p:cNvPr>
          <p:cNvGrpSpPr/>
          <p:nvPr/>
        </p:nvGrpSpPr>
        <p:grpSpPr>
          <a:xfrm>
            <a:off x="4287155" y="1747520"/>
            <a:ext cx="3862399" cy="4222216"/>
            <a:chOff x="4287155" y="1747520"/>
            <a:chExt cx="3862399" cy="42222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475437-C250-459D-A23A-38936235FF26}"/>
                </a:ext>
              </a:extLst>
            </p:cNvPr>
            <p:cNvSpPr/>
            <p:nvPr/>
          </p:nvSpPr>
          <p:spPr>
            <a:xfrm>
              <a:off x="4326194" y="2493415"/>
              <a:ext cx="3464169" cy="347632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6F4A7102-954A-44C3-A980-D66C6EA8C016}"/>
                </a:ext>
              </a:extLst>
            </p:cNvPr>
            <p:cNvSpPr txBox="1">
              <a:spLocks/>
            </p:cNvSpPr>
            <p:nvPr/>
          </p:nvSpPr>
          <p:spPr>
            <a:xfrm>
              <a:off x="4376593" y="2572406"/>
              <a:ext cx="3224566" cy="330062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SzPct val="100000"/>
                <a:buFont typeface="Calibri" panose="020F050202020403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01168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84048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66928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49808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Exactly the same </a:t>
              </a:r>
            </a:p>
            <a:p>
              <a:pPr algn="ctr"/>
              <a:r>
                <a:rPr lang="en-US" dirty="0"/>
                <a:t>+</a:t>
              </a:r>
            </a:p>
            <a:p>
              <a:pPr algn="ctr"/>
              <a:r>
                <a:rPr lang="en-US" dirty="0"/>
                <a:t>New Reward Train/Test</a:t>
              </a:r>
            </a:p>
            <a:p>
              <a:endParaRPr lang="en-NL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A37A95-742F-488B-B66B-48A4A3E7A8C8}"/>
                </a:ext>
              </a:extLst>
            </p:cNvPr>
            <p:cNvGrpSpPr/>
            <p:nvPr/>
          </p:nvGrpSpPr>
          <p:grpSpPr>
            <a:xfrm>
              <a:off x="4287155" y="1747520"/>
              <a:ext cx="3862399" cy="699560"/>
              <a:chOff x="1970571" y="804199"/>
              <a:chExt cx="2183085" cy="873234"/>
            </a:xfrm>
          </p:grpSpPr>
          <p:sp>
            <p:nvSpPr>
              <p:cNvPr id="30" name="Arrow: Chevron 29">
                <a:extLst>
                  <a:ext uri="{FF2B5EF4-FFF2-40B4-BE49-F238E27FC236}">
                    <a16:creationId xmlns:a16="http://schemas.microsoft.com/office/drawing/2014/main" id="{2CE80209-A092-418D-826A-1771A892C634}"/>
                  </a:ext>
                </a:extLst>
              </p:cNvPr>
              <p:cNvSpPr/>
              <p:nvPr/>
            </p:nvSpPr>
            <p:spPr>
              <a:xfrm>
                <a:off x="1970571" y="804199"/>
                <a:ext cx="2183085" cy="873234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-1687435"/>
                  <a:satOff val="-506"/>
                  <a:lumOff val="-14166"/>
                  <a:alphaOff val="0"/>
                </a:schemeClr>
              </a:fillRef>
              <a:effectRef idx="0">
                <a:schemeClr val="accent3">
                  <a:hueOff val="-1687435"/>
                  <a:satOff val="-506"/>
                  <a:lumOff val="-1416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rrow: Chevron 6">
                <a:extLst>
                  <a:ext uri="{FF2B5EF4-FFF2-40B4-BE49-F238E27FC236}">
                    <a16:creationId xmlns:a16="http://schemas.microsoft.com/office/drawing/2014/main" id="{1D9C9C49-8702-424F-A777-1B4D12072FC2}"/>
                  </a:ext>
                </a:extLst>
              </p:cNvPr>
              <p:cNvSpPr txBox="1"/>
              <p:nvPr/>
            </p:nvSpPr>
            <p:spPr>
              <a:xfrm>
                <a:off x="2407188" y="804199"/>
                <a:ext cx="1309851" cy="8732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 err="1">
                    <a:effectLst/>
                    <a:latin typeface="+mj-lt"/>
                  </a:rPr>
                  <a:t>BlocksObstacles</a:t>
                </a:r>
                <a:endParaRPr lang="en-US" sz="2000" b="1" kern="1200" dirty="0">
                  <a:effectLst/>
                  <a:latin typeface="+mj-lt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B14FAC-6ACC-451B-8C5A-2DEA01A09170}"/>
              </a:ext>
            </a:extLst>
          </p:cNvPr>
          <p:cNvGrpSpPr/>
          <p:nvPr/>
        </p:nvGrpSpPr>
        <p:grpSpPr>
          <a:xfrm>
            <a:off x="7852126" y="1747520"/>
            <a:ext cx="3521994" cy="4222216"/>
            <a:chOff x="7852126" y="1747520"/>
            <a:chExt cx="3521994" cy="42222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14A8D2B-A3B9-4B1E-80CC-B3F5E4D2BC83}"/>
                </a:ext>
              </a:extLst>
            </p:cNvPr>
            <p:cNvGrpSpPr/>
            <p:nvPr/>
          </p:nvGrpSpPr>
          <p:grpSpPr>
            <a:xfrm>
              <a:off x="7908783" y="2493415"/>
              <a:ext cx="3408680" cy="3476321"/>
              <a:chOff x="7965440" y="2493416"/>
              <a:chExt cx="3408680" cy="347632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93F9908-4CCF-4102-84F3-F16F0FB143CC}"/>
                  </a:ext>
                </a:extLst>
              </p:cNvPr>
              <p:cNvSpPr/>
              <p:nvPr/>
            </p:nvSpPr>
            <p:spPr>
              <a:xfrm>
                <a:off x="7965440" y="2493416"/>
                <a:ext cx="3408680" cy="34763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7368E671-D771-4650-9430-95AB0D63FB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9554" y="2714920"/>
                <a:ext cx="3224566" cy="315681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Train: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New Agent</a:t>
                </a:r>
              </a:p>
              <a:p>
                <a:r>
                  <a:rPr lang="en-US" dirty="0"/>
                  <a:t>Test: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Best from </a:t>
                </a:r>
                <a:r>
                  <a:rPr lang="en-US" dirty="0" err="1"/>
                  <a:t>BlocksNormal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Best from </a:t>
                </a:r>
                <a:r>
                  <a:rPr lang="en-US" dirty="0" err="1"/>
                  <a:t>BlockObstacles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New Agent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4ED5B3B-A68F-4C88-B672-44FCB34EC1D1}"/>
                </a:ext>
              </a:extLst>
            </p:cNvPr>
            <p:cNvGrpSpPr/>
            <p:nvPr/>
          </p:nvGrpSpPr>
          <p:grpSpPr>
            <a:xfrm>
              <a:off x="7852126" y="1747520"/>
              <a:ext cx="3521994" cy="699560"/>
              <a:chOff x="3937657" y="804199"/>
              <a:chExt cx="2183085" cy="873234"/>
            </a:xfrm>
          </p:grpSpPr>
          <p:sp>
            <p:nvSpPr>
              <p:cNvPr id="28" name="Arrow: Chevron 27">
                <a:extLst>
                  <a:ext uri="{FF2B5EF4-FFF2-40B4-BE49-F238E27FC236}">
                    <a16:creationId xmlns:a16="http://schemas.microsoft.com/office/drawing/2014/main" id="{FDAAA6C9-CFA3-481E-BD35-9DB7E26117FB}"/>
                  </a:ext>
                </a:extLst>
              </p:cNvPr>
              <p:cNvSpPr/>
              <p:nvPr/>
            </p:nvSpPr>
            <p:spPr>
              <a:xfrm>
                <a:off x="3937657" y="804199"/>
                <a:ext cx="2183085" cy="873234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-3374869"/>
                  <a:satOff val="-1013"/>
                  <a:lumOff val="-28332"/>
                  <a:alphaOff val="0"/>
                </a:schemeClr>
              </a:fillRef>
              <a:effectRef idx="0">
                <a:schemeClr val="accent3">
                  <a:hueOff val="-3374869"/>
                  <a:satOff val="-1013"/>
                  <a:lumOff val="-2833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Arrow: Chevron 8">
                <a:extLst>
                  <a:ext uri="{FF2B5EF4-FFF2-40B4-BE49-F238E27FC236}">
                    <a16:creationId xmlns:a16="http://schemas.microsoft.com/office/drawing/2014/main" id="{D2F64D41-69FD-410A-9D91-1EE194D44067}"/>
                  </a:ext>
                </a:extLst>
              </p:cNvPr>
              <p:cNvSpPr txBox="1"/>
              <p:nvPr/>
            </p:nvSpPr>
            <p:spPr>
              <a:xfrm>
                <a:off x="4374274" y="804199"/>
                <a:ext cx="1309851" cy="8732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>
                    <a:effectLst/>
                    <a:latin typeface="+mj-lt"/>
                  </a:rPr>
                  <a:t>Warehouse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54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A495-E5EB-4456-952E-CC59813A7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08139-115A-4BD1-BFC2-47409887D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3039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52A2-362C-40BB-8254-8E566219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800" y="1164809"/>
            <a:ext cx="3926840" cy="587584"/>
          </a:xfrm>
        </p:spPr>
        <p:txBody>
          <a:bodyPr/>
          <a:lstStyle/>
          <a:p>
            <a:r>
              <a:rPr lang="en-US" dirty="0"/>
              <a:t>training</a:t>
            </a:r>
            <a:endParaRPr lang="en-N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9FD700-9BAF-486D-87CF-D80DA3866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4124" y="1396126"/>
            <a:ext cx="3466916" cy="18860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Training was similar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Increased complexity is means less average reward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B5610A-CBA1-4D3C-AD0F-E9B724CF2CA5}"/>
              </a:ext>
            </a:extLst>
          </p:cNvPr>
          <p:cNvGrpSpPr/>
          <p:nvPr/>
        </p:nvGrpSpPr>
        <p:grpSpPr>
          <a:xfrm>
            <a:off x="837388" y="3282169"/>
            <a:ext cx="10517224" cy="2296445"/>
            <a:chOff x="635000" y="696167"/>
            <a:chExt cx="10930697" cy="2386727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C5011DE-26CA-459D-8783-DF4DD9D2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00" y="696167"/>
              <a:ext cx="10930697" cy="1803193"/>
            </a:xfrm>
            <a:prstGeom prst="rect">
              <a:avLst/>
            </a:prstGeom>
          </p:spPr>
        </p:pic>
        <p:sp>
          <p:nvSpPr>
            <p:cNvPr id="9" name="Text Placeholder 18">
              <a:extLst>
                <a:ext uri="{FF2B5EF4-FFF2-40B4-BE49-F238E27FC236}">
                  <a16:creationId xmlns:a16="http://schemas.microsoft.com/office/drawing/2014/main" id="{0EE69993-4E33-4BC8-87E8-79A32855129C}"/>
                </a:ext>
              </a:extLst>
            </p:cNvPr>
            <p:cNvSpPr txBox="1">
              <a:spLocks/>
            </p:cNvSpPr>
            <p:nvPr/>
          </p:nvSpPr>
          <p:spPr>
            <a:xfrm>
              <a:off x="958532" y="2489200"/>
              <a:ext cx="2919413" cy="583534"/>
            </a:xfrm>
            <a:prstGeom prst="rect">
              <a:avLst/>
            </a:prstGeom>
          </p:spPr>
          <p:txBody>
            <a:bodyPr vert="horz" lIns="0" tIns="45720" rIns="0" bIns="45720" rtlCol="0" anchor="t">
              <a:normAutofit/>
            </a:bodyPr>
            <a:lstStyle>
              <a:lvl1pPr marL="342900" indent="-3429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68" indent="-3429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Font typeface="+mj-lt"/>
                <a:buAutoNum type="arabi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2648" indent="-2286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Font typeface="+mj-lt"/>
                <a:buAutoNum type="arabicPeriod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95528" indent="-2286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Font typeface="+mj-lt"/>
                <a:buAutoNum type="arabicPeriod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78408" indent="-2286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Font typeface="+mj-lt"/>
                <a:buAutoNum type="arabicPeriod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2"/>
                  </a:solidFill>
                </a:rPr>
                <a:t>BLOCKSNORMAL</a:t>
              </a:r>
            </a:p>
          </p:txBody>
        </p:sp>
        <p:sp>
          <p:nvSpPr>
            <p:cNvPr id="10" name="Text Placeholder 22">
              <a:extLst>
                <a:ext uri="{FF2B5EF4-FFF2-40B4-BE49-F238E27FC236}">
                  <a16:creationId xmlns:a16="http://schemas.microsoft.com/office/drawing/2014/main" id="{B5B32670-A38D-4D4C-BE6C-F2E0871DD4D8}"/>
                </a:ext>
              </a:extLst>
            </p:cNvPr>
            <p:cNvSpPr txBox="1">
              <a:spLocks/>
            </p:cNvSpPr>
            <p:nvPr/>
          </p:nvSpPr>
          <p:spPr>
            <a:xfrm>
              <a:off x="4470400" y="2499360"/>
              <a:ext cx="2919413" cy="583534"/>
            </a:xfrm>
            <a:prstGeom prst="rect">
              <a:avLst/>
            </a:prstGeom>
          </p:spPr>
          <p:txBody>
            <a:bodyPr anchor="t"/>
            <a:lstStyle>
              <a:lvl1pPr marL="91440" indent="-9144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2"/>
                  </a:solidFill>
                </a:rPr>
                <a:t>BLOCKSOBSTACLES</a:t>
              </a:r>
            </a:p>
          </p:txBody>
        </p:sp>
        <p:sp>
          <p:nvSpPr>
            <p:cNvPr id="11" name="Text Placeholder 23">
              <a:extLst>
                <a:ext uri="{FF2B5EF4-FFF2-40B4-BE49-F238E27FC236}">
                  <a16:creationId xmlns:a16="http://schemas.microsoft.com/office/drawing/2014/main" id="{12C389B5-5140-4C9A-A3F1-442FED5603F5}"/>
                </a:ext>
              </a:extLst>
            </p:cNvPr>
            <p:cNvSpPr txBox="1">
              <a:spLocks/>
            </p:cNvSpPr>
            <p:nvPr/>
          </p:nvSpPr>
          <p:spPr>
            <a:xfrm>
              <a:off x="8141335" y="2489200"/>
              <a:ext cx="2919413" cy="583534"/>
            </a:xfrm>
            <a:prstGeom prst="rect">
              <a:avLst/>
            </a:prstGeom>
          </p:spPr>
          <p:txBody>
            <a:bodyPr anchor="t"/>
            <a:lstStyle>
              <a:lvl1pPr marL="91440" indent="-9144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2"/>
                  </a:solidFill>
                </a:rPr>
                <a:t>WAREHOUSE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194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65155-FF89-4C89-B86A-B2490C9D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633" y="5371232"/>
            <a:ext cx="2919413" cy="583534"/>
          </a:xfrm>
        </p:spPr>
        <p:txBody>
          <a:bodyPr/>
          <a:lstStyle/>
          <a:p>
            <a:r>
              <a:rPr lang="en-US" b="1" dirty="0"/>
              <a:t>Baseline</a:t>
            </a:r>
            <a:endParaRPr lang="en-NL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D7649-3C30-494C-BEBE-AF47A5B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Blocksnormal</a:t>
            </a:r>
            <a:r>
              <a:rPr lang="en-US" sz="4800" dirty="0"/>
              <a:t>: paths</a:t>
            </a:r>
            <a:endParaRPr lang="en-NL" sz="4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178067-1550-42AD-A0DC-EC11FCE673B7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147149" y="5371232"/>
            <a:ext cx="2919413" cy="583534"/>
          </a:xfrm>
        </p:spPr>
        <p:txBody>
          <a:bodyPr/>
          <a:lstStyle/>
          <a:p>
            <a:r>
              <a:rPr lang="en-US" b="1" dirty="0"/>
              <a:t>Single normal</a:t>
            </a:r>
            <a:endParaRPr lang="en-NL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A810A8-C22B-4813-BB87-B1AAE9590D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074553" y="5371232"/>
            <a:ext cx="2919413" cy="583534"/>
          </a:xfrm>
        </p:spPr>
        <p:txBody>
          <a:bodyPr/>
          <a:lstStyle/>
          <a:p>
            <a:r>
              <a:rPr lang="en-US" b="1" dirty="0"/>
              <a:t>Stacked normal</a:t>
            </a:r>
            <a:endParaRPr lang="en-NL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C4F3F8-6E11-4E2A-9249-983301AF2507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001958" y="5371232"/>
            <a:ext cx="2919413" cy="583534"/>
          </a:xfrm>
        </p:spPr>
        <p:txBody>
          <a:bodyPr/>
          <a:lstStyle/>
          <a:p>
            <a:r>
              <a:rPr lang="en-US" b="1" dirty="0"/>
              <a:t>Single depth</a:t>
            </a:r>
            <a:endParaRPr lang="en-NL" b="1" dirty="0"/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3D76EF84-75D4-448C-ABF4-0BFA4B5B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9" y="2475551"/>
            <a:ext cx="11650742" cy="2930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AB10A0-816A-4EE0-9EB3-32B4123B7F74}"/>
              </a:ext>
            </a:extLst>
          </p:cNvPr>
          <p:cNvSpPr txBox="1"/>
          <p:nvPr/>
        </p:nvSpPr>
        <p:spPr>
          <a:xfrm>
            <a:off x="270629" y="1991360"/>
            <a:ext cx="286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Reward:</a:t>
            </a:r>
            <a:r>
              <a:rPr lang="en-US" b="1" dirty="0"/>
              <a:t>	40,2		</a:t>
            </a:r>
            <a:endParaRPr lang="en-NL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1F428-3E67-4EA5-B471-4E5F53202811}"/>
              </a:ext>
            </a:extLst>
          </p:cNvPr>
          <p:cNvSpPr txBox="1"/>
          <p:nvPr/>
        </p:nvSpPr>
        <p:spPr>
          <a:xfrm>
            <a:off x="4135120" y="19913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35,2</a:t>
            </a:r>
            <a:endParaRPr lang="en-N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85D8E3-FA3A-4078-AD76-B0203B5C911D}"/>
              </a:ext>
            </a:extLst>
          </p:cNvPr>
          <p:cNvSpPr txBox="1"/>
          <p:nvPr/>
        </p:nvSpPr>
        <p:spPr>
          <a:xfrm>
            <a:off x="7077059" y="19910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31,9</a:t>
            </a:r>
            <a:endParaRPr lang="en-NL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614DF-F465-4C16-B020-A7CAB5750BE6}"/>
              </a:ext>
            </a:extLst>
          </p:cNvPr>
          <p:cNvSpPr txBox="1"/>
          <p:nvPr/>
        </p:nvSpPr>
        <p:spPr>
          <a:xfrm>
            <a:off x="10018998" y="20027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42,0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54FC37-832C-4653-A00F-E42E3BC9883D}"/>
              </a:ext>
            </a:extLst>
          </p:cNvPr>
          <p:cNvGrpSpPr/>
          <p:nvPr/>
        </p:nvGrpSpPr>
        <p:grpSpPr>
          <a:xfrm>
            <a:off x="9810004" y="815890"/>
            <a:ext cx="3147656" cy="923330"/>
            <a:chOff x="8641080" y="792480"/>
            <a:chExt cx="3147656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5D005C-7D38-4287-B77E-3137A65D2B4F}"/>
                </a:ext>
              </a:extLst>
            </p:cNvPr>
            <p:cNvSpPr txBox="1"/>
            <p:nvPr/>
          </p:nvSpPr>
          <p:spPr>
            <a:xfrm>
              <a:off x="8849360" y="792480"/>
              <a:ext cx="29393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 Normal</a:t>
              </a:r>
            </a:p>
            <a:p>
              <a:r>
                <a:rPr lang="en-US" dirty="0"/>
                <a:t>= Lost sight</a:t>
              </a:r>
            </a:p>
            <a:p>
              <a:r>
                <a:rPr lang="en-US" dirty="0"/>
                <a:t>= Collisions</a:t>
              </a:r>
              <a:endParaRPr lang="en-NL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DA6447-9B64-4452-9843-E9B98095B81B}"/>
                </a:ext>
              </a:extLst>
            </p:cNvPr>
            <p:cNvSpPr/>
            <p:nvPr/>
          </p:nvSpPr>
          <p:spPr>
            <a:xfrm>
              <a:off x="8641080" y="864712"/>
              <a:ext cx="208280" cy="2082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DC8C41C-F2B6-47C5-ABAC-64DF29740AF1}"/>
                </a:ext>
              </a:extLst>
            </p:cNvPr>
            <p:cNvSpPr/>
            <p:nvPr/>
          </p:nvSpPr>
          <p:spPr>
            <a:xfrm>
              <a:off x="8641080" y="1150089"/>
              <a:ext cx="208280" cy="20828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A9AB74-0EDD-4461-ADC0-76695D193DA4}"/>
                </a:ext>
              </a:extLst>
            </p:cNvPr>
            <p:cNvSpPr/>
            <p:nvPr/>
          </p:nvSpPr>
          <p:spPr>
            <a:xfrm>
              <a:off x="8641080" y="1432908"/>
              <a:ext cx="208280" cy="208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23" name="Picture Placeholder 39" descr="A picture containing sky&#10;&#10;Description automatically generated">
            <a:extLst>
              <a:ext uri="{FF2B5EF4-FFF2-40B4-BE49-F238E27FC236}">
                <a16:creationId xmlns:a16="http://schemas.microsoft.com/office/drawing/2014/main" id="{70251E19-F532-45FE-B783-B9B203EE6F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270629" y="2486406"/>
            <a:ext cx="2919413" cy="2919413"/>
          </a:xfrm>
        </p:spPr>
      </p:pic>
      <p:pic>
        <p:nvPicPr>
          <p:cNvPr id="24" name="Picture Placeholder 13">
            <a:extLst>
              <a:ext uri="{FF2B5EF4-FFF2-40B4-BE49-F238E27FC236}">
                <a16:creationId xmlns:a16="http://schemas.microsoft.com/office/drawing/2014/main" id="{E829E606-E102-45D6-A941-7F865CCEC5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3198033" y="2478407"/>
            <a:ext cx="2919413" cy="2919413"/>
          </a:xfrm>
        </p:spPr>
      </p:pic>
      <p:pic>
        <p:nvPicPr>
          <p:cNvPr id="25" name="Picture Placeholder 15">
            <a:extLst>
              <a:ext uri="{FF2B5EF4-FFF2-40B4-BE49-F238E27FC236}">
                <a16:creationId xmlns:a16="http://schemas.microsoft.com/office/drawing/2014/main" id="{ACBB18F4-82ED-4DC5-93CA-CAFC3C0F3C8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>
            <a:fillRect/>
          </a:stretch>
        </p:blipFill>
        <p:spPr>
          <a:xfrm>
            <a:off x="6128549" y="2486406"/>
            <a:ext cx="2919413" cy="2919413"/>
          </a:xfrm>
        </p:spPr>
      </p:pic>
      <p:pic>
        <p:nvPicPr>
          <p:cNvPr id="26" name="Picture Placeholder 17">
            <a:extLst>
              <a:ext uri="{FF2B5EF4-FFF2-40B4-BE49-F238E27FC236}">
                <a16:creationId xmlns:a16="http://schemas.microsoft.com/office/drawing/2014/main" id="{F4EF0284-4DB2-4639-87B7-C6296D52E1D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/>
          <a:stretch>
            <a:fillRect/>
          </a:stretch>
        </p:blipFill>
        <p:spPr>
          <a:xfrm>
            <a:off x="9063945" y="2486406"/>
            <a:ext cx="2919413" cy="2919413"/>
          </a:xfrm>
        </p:spPr>
      </p:pic>
    </p:spTree>
    <p:extLst>
      <p:ext uri="{BB962C8B-B14F-4D97-AF65-F5344CB8AC3E}">
        <p14:creationId xmlns:p14="http://schemas.microsoft.com/office/powerpoint/2010/main" val="4658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65155-FF89-4C89-B86A-B2490C9D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633" y="5350912"/>
            <a:ext cx="2919413" cy="583534"/>
          </a:xfrm>
        </p:spPr>
        <p:txBody>
          <a:bodyPr/>
          <a:lstStyle/>
          <a:p>
            <a:r>
              <a:rPr lang="en-US" b="1" dirty="0"/>
              <a:t>Baseline</a:t>
            </a:r>
            <a:endParaRPr lang="en-NL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D7649-3C30-494C-BEBE-AF47A5B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BlocksObstacles</a:t>
            </a:r>
            <a:r>
              <a:rPr lang="en-US" sz="4800" dirty="0"/>
              <a:t>: paths</a:t>
            </a:r>
            <a:endParaRPr lang="en-NL" sz="4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178067-1550-42AD-A0DC-EC11FCE673B7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147149" y="5350912"/>
            <a:ext cx="2919413" cy="583534"/>
          </a:xfrm>
        </p:spPr>
        <p:txBody>
          <a:bodyPr/>
          <a:lstStyle/>
          <a:p>
            <a:r>
              <a:rPr lang="en-US" b="1" dirty="0"/>
              <a:t>Single normal</a:t>
            </a:r>
            <a:endParaRPr lang="en-NL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A810A8-C22B-4813-BB87-B1AAE9590D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074553" y="5350912"/>
            <a:ext cx="2919413" cy="583534"/>
          </a:xfrm>
        </p:spPr>
        <p:txBody>
          <a:bodyPr/>
          <a:lstStyle/>
          <a:p>
            <a:r>
              <a:rPr lang="en-US" b="1" dirty="0"/>
              <a:t>Stacked normal</a:t>
            </a:r>
            <a:endParaRPr lang="en-NL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C4F3F8-6E11-4E2A-9249-983301AF2507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001958" y="5350912"/>
            <a:ext cx="2919413" cy="583534"/>
          </a:xfrm>
        </p:spPr>
        <p:txBody>
          <a:bodyPr/>
          <a:lstStyle/>
          <a:p>
            <a:r>
              <a:rPr lang="en-US" b="1" dirty="0" err="1"/>
              <a:t>STacked</a:t>
            </a:r>
            <a:r>
              <a:rPr lang="en-US" b="1" dirty="0"/>
              <a:t> depth</a:t>
            </a:r>
            <a:endParaRPr lang="en-NL" b="1" dirty="0"/>
          </a:p>
        </p:txBody>
      </p:sp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AD7C618-2561-4CE9-89A9-35F92CC8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8" y="2429926"/>
            <a:ext cx="11558699" cy="28492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3407BE-49A9-413A-AA60-472BE7032D83}"/>
              </a:ext>
            </a:extLst>
          </p:cNvPr>
          <p:cNvSpPr txBox="1"/>
          <p:nvPr/>
        </p:nvSpPr>
        <p:spPr>
          <a:xfrm>
            <a:off x="270629" y="1991360"/>
            <a:ext cx="286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Reward:</a:t>
            </a:r>
            <a:r>
              <a:rPr lang="en-US" b="1" dirty="0"/>
              <a:t>	22,6		</a:t>
            </a:r>
            <a:endParaRPr lang="en-NL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DC691-3EFE-4CC0-A058-8C550AFB6F5B}"/>
              </a:ext>
            </a:extLst>
          </p:cNvPr>
          <p:cNvSpPr txBox="1"/>
          <p:nvPr/>
        </p:nvSpPr>
        <p:spPr>
          <a:xfrm>
            <a:off x="4135120" y="19913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19,1</a:t>
            </a:r>
            <a:endParaRPr lang="en-NL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AA1018-8D5F-4FDF-B3F8-47D534B8A1F2}"/>
              </a:ext>
            </a:extLst>
          </p:cNvPr>
          <p:cNvSpPr txBox="1"/>
          <p:nvPr/>
        </p:nvSpPr>
        <p:spPr>
          <a:xfrm>
            <a:off x="7077059" y="19910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24,8</a:t>
            </a:r>
            <a:endParaRPr lang="en-NL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23E4DC-793D-424E-95D1-3762B074C35B}"/>
              </a:ext>
            </a:extLst>
          </p:cNvPr>
          <p:cNvSpPr txBox="1"/>
          <p:nvPr/>
        </p:nvSpPr>
        <p:spPr>
          <a:xfrm>
            <a:off x="10018998" y="20027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30,1</a:t>
            </a:r>
          </a:p>
        </p:txBody>
      </p:sp>
      <p:pic>
        <p:nvPicPr>
          <p:cNvPr id="22" name="Picture 21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C4B268EB-13CC-4D76-92A1-C83D7D91F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62" y="2445166"/>
            <a:ext cx="2800350" cy="2800350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A0F6E66C-B1A3-4CBE-9F8D-4BB36928A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958" y="2454360"/>
            <a:ext cx="2800350" cy="280035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DECF0CE-F6E8-4FD1-8534-F7674AB0AC78}"/>
              </a:ext>
            </a:extLst>
          </p:cNvPr>
          <p:cNvGrpSpPr/>
          <p:nvPr/>
        </p:nvGrpSpPr>
        <p:grpSpPr>
          <a:xfrm>
            <a:off x="9810004" y="815890"/>
            <a:ext cx="3147656" cy="923330"/>
            <a:chOff x="8641080" y="792480"/>
            <a:chExt cx="3147656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A9E6E2-EC34-43A8-A5AC-2C308C10066A}"/>
                </a:ext>
              </a:extLst>
            </p:cNvPr>
            <p:cNvSpPr txBox="1"/>
            <p:nvPr/>
          </p:nvSpPr>
          <p:spPr>
            <a:xfrm>
              <a:off x="8849360" y="792480"/>
              <a:ext cx="29393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 Normal</a:t>
              </a:r>
            </a:p>
            <a:p>
              <a:r>
                <a:rPr lang="en-US" dirty="0"/>
                <a:t>= Lost sight</a:t>
              </a:r>
            </a:p>
            <a:p>
              <a:r>
                <a:rPr lang="en-US" dirty="0"/>
                <a:t>= Collisions</a:t>
              </a:r>
              <a:endParaRPr lang="en-NL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3ECAC40-0EF2-4EA1-87BE-9D2F6508E917}"/>
                </a:ext>
              </a:extLst>
            </p:cNvPr>
            <p:cNvSpPr/>
            <p:nvPr/>
          </p:nvSpPr>
          <p:spPr>
            <a:xfrm>
              <a:off x="8641080" y="864712"/>
              <a:ext cx="208280" cy="2082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85471AB-0B51-4006-B4C9-92C9ACE88374}"/>
                </a:ext>
              </a:extLst>
            </p:cNvPr>
            <p:cNvSpPr/>
            <p:nvPr/>
          </p:nvSpPr>
          <p:spPr>
            <a:xfrm>
              <a:off x="8641080" y="1150089"/>
              <a:ext cx="208280" cy="20828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FA3670-301A-4CC8-B2C6-52C92192BD55}"/>
                </a:ext>
              </a:extLst>
            </p:cNvPr>
            <p:cNvSpPr/>
            <p:nvPr/>
          </p:nvSpPr>
          <p:spPr>
            <a:xfrm>
              <a:off x="8641080" y="1432908"/>
              <a:ext cx="208280" cy="208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5209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65155-FF89-4C89-B86A-B2490C9D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633" y="5401712"/>
            <a:ext cx="2919413" cy="583534"/>
          </a:xfrm>
        </p:spPr>
        <p:txBody>
          <a:bodyPr/>
          <a:lstStyle/>
          <a:p>
            <a:r>
              <a:rPr lang="en-US" b="1" dirty="0"/>
              <a:t>Baseline</a:t>
            </a:r>
            <a:endParaRPr lang="en-NL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D7649-3C30-494C-BEBE-AF47A5B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Warehouse: paths</a:t>
            </a:r>
            <a:endParaRPr lang="en-NL" sz="4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178067-1550-42AD-A0DC-EC11FCE673B7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289389" y="5388144"/>
            <a:ext cx="2919413" cy="583534"/>
          </a:xfrm>
        </p:spPr>
        <p:txBody>
          <a:bodyPr/>
          <a:lstStyle/>
          <a:p>
            <a:r>
              <a:rPr lang="en-US" b="1" dirty="0" err="1"/>
              <a:t>blocksnormal</a:t>
            </a:r>
            <a:endParaRPr lang="en-NL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A810A8-C22B-4813-BB87-B1AAE9590D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074553" y="5401712"/>
            <a:ext cx="2919413" cy="583534"/>
          </a:xfrm>
        </p:spPr>
        <p:txBody>
          <a:bodyPr/>
          <a:lstStyle/>
          <a:p>
            <a:r>
              <a:rPr lang="en-US" b="1" dirty="0" err="1"/>
              <a:t>blocksobstacles</a:t>
            </a:r>
            <a:endParaRPr lang="en-NL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C4F3F8-6E11-4E2A-9249-983301AF2507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859717" y="5394896"/>
            <a:ext cx="2919413" cy="583534"/>
          </a:xfrm>
        </p:spPr>
        <p:txBody>
          <a:bodyPr/>
          <a:lstStyle/>
          <a:p>
            <a:r>
              <a:rPr lang="en-US" b="1" dirty="0"/>
              <a:t>Warehouse</a:t>
            </a:r>
            <a:endParaRPr lang="en-NL" b="1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CED3751-FC9C-4449-B612-93A3A732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2" y="2433522"/>
            <a:ext cx="11369040" cy="2842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76BF3C-05A5-492C-B81C-02C8905F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92" y="2448762"/>
            <a:ext cx="2800350" cy="2800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BFA90A-2399-4686-B253-74EDECF9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60192"/>
            <a:ext cx="2733675" cy="2733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CC74BE-B847-4B59-A6AA-F50110BB5BE5}"/>
              </a:ext>
            </a:extLst>
          </p:cNvPr>
          <p:cNvSpPr txBox="1"/>
          <p:nvPr/>
        </p:nvSpPr>
        <p:spPr>
          <a:xfrm>
            <a:off x="270629" y="1991360"/>
            <a:ext cx="286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Reward:</a:t>
            </a:r>
            <a:r>
              <a:rPr lang="en-US" b="1" dirty="0"/>
              <a:t>	9,9		</a:t>
            </a:r>
            <a:endParaRPr lang="en-NL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39A0E-45F1-4363-8975-9DB045F36965}"/>
              </a:ext>
            </a:extLst>
          </p:cNvPr>
          <p:cNvSpPr txBox="1"/>
          <p:nvPr/>
        </p:nvSpPr>
        <p:spPr>
          <a:xfrm>
            <a:off x="4135120" y="19913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11,5</a:t>
            </a:r>
            <a:endParaRPr lang="en-NL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BB3DD3-5F3F-4BEA-904E-E7A028C97DEA}"/>
              </a:ext>
            </a:extLst>
          </p:cNvPr>
          <p:cNvSpPr txBox="1"/>
          <p:nvPr/>
        </p:nvSpPr>
        <p:spPr>
          <a:xfrm>
            <a:off x="7077059" y="19910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13,8</a:t>
            </a:r>
            <a:endParaRPr lang="en-NL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9D51B-8A0A-4779-A8DE-A73BD08AF990}"/>
              </a:ext>
            </a:extLst>
          </p:cNvPr>
          <p:cNvSpPr txBox="1"/>
          <p:nvPr/>
        </p:nvSpPr>
        <p:spPr>
          <a:xfrm>
            <a:off x="10018998" y="20027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21,6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3315D8-EA13-46BE-AE0B-2A92EAB3670B}"/>
              </a:ext>
            </a:extLst>
          </p:cNvPr>
          <p:cNvGrpSpPr/>
          <p:nvPr/>
        </p:nvGrpSpPr>
        <p:grpSpPr>
          <a:xfrm>
            <a:off x="9810004" y="815890"/>
            <a:ext cx="3147656" cy="923330"/>
            <a:chOff x="8641080" y="792480"/>
            <a:chExt cx="3147656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0765A5-9859-4A1A-B828-5327106D6A4B}"/>
                </a:ext>
              </a:extLst>
            </p:cNvPr>
            <p:cNvSpPr txBox="1"/>
            <p:nvPr/>
          </p:nvSpPr>
          <p:spPr>
            <a:xfrm>
              <a:off x="8849360" y="792480"/>
              <a:ext cx="29393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 Normal</a:t>
              </a:r>
            </a:p>
            <a:p>
              <a:r>
                <a:rPr lang="en-US" dirty="0"/>
                <a:t>= Lost sight</a:t>
              </a:r>
            </a:p>
            <a:p>
              <a:r>
                <a:rPr lang="en-US" dirty="0"/>
                <a:t>= Collisions</a:t>
              </a:r>
              <a:endParaRPr lang="en-NL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A3BA0B-527B-47E9-A369-CF499BECE930}"/>
                </a:ext>
              </a:extLst>
            </p:cNvPr>
            <p:cNvSpPr/>
            <p:nvPr/>
          </p:nvSpPr>
          <p:spPr>
            <a:xfrm>
              <a:off x="8641080" y="864712"/>
              <a:ext cx="208280" cy="2082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F0EFC4E-619D-4940-AB22-67D8418DB1CD}"/>
                </a:ext>
              </a:extLst>
            </p:cNvPr>
            <p:cNvSpPr/>
            <p:nvPr/>
          </p:nvSpPr>
          <p:spPr>
            <a:xfrm>
              <a:off x="8641080" y="1150089"/>
              <a:ext cx="208280" cy="20828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8E6AD5-FDF2-43FF-AC14-304C22BCD720}"/>
                </a:ext>
              </a:extLst>
            </p:cNvPr>
            <p:cNvSpPr/>
            <p:nvPr/>
          </p:nvSpPr>
          <p:spPr>
            <a:xfrm>
              <a:off x="8641080" y="1432908"/>
              <a:ext cx="208280" cy="208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9528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52A2-362C-40BB-8254-8E566219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50" y="999684"/>
            <a:ext cx="3283232" cy="587584"/>
          </a:xfrm>
        </p:spPr>
        <p:txBody>
          <a:bodyPr/>
          <a:lstStyle/>
          <a:p>
            <a:pPr algn="l"/>
            <a:r>
              <a:rPr lang="en-US" dirty="0"/>
              <a:t>New reward</a:t>
            </a:r>
            <a:endParaRPr lang="en-N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9FD700-9BAF-486D-87CF-D80DA3866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3375" y="1755753"/>
            <a:ext cx="4223440" cy="29178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Training was identical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Improved 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More specific problematic situations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Better performance by restricting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913794-8DCD-4110-A174-1AF463DE764B}"/>
              </a:ext>
            </a:extLst>
          </p:cNvPr>
          <p:cNvSpPr/>
          <p:nvPr/>
        </p:nvSpPr>
        <p:spPr>
          <a:xfrm>
            <a:off x="5666871" y="1899920"/>
            <a:ext cx="5449456" cy="27736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13CE9B30-AA0A-471F-9F9C-BC5AD6B7B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315730"/>
              </p:ext>
            </p:extLst>
          </p:nvPr>
        </p:nvGraphicFramePr>
        <p:xfrm>
          <a:off x="5807325" y="2295584"/>
          <a:ext cx="5168548" cy="1985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274">
                  <a:extLst>
                    <a:ext uri="{9D8B030D-6E8A-4147-A177-3AD203B41FA5}">
                      <a16:colId xmlns:a16="http://schemas.microsoft.com/office/drawing/2014/main" val="1284740505"/>
                    </a:ext>
                  </a:extLst>
                </a:gridCol>
                <a:gridCol w="2584274">
                  <a:extLst>
                    <a:ext uri="{9D8B030D-6E8A-4147-A177-3AD203B41FA5}">
                      <a16:colId xmlns:a16="http://schemas.microsoft.com/office/drawing/2014/main" val="2136716715"/>
                    </a:ext>
                  </a:extLst>
                </a:gridCol>
              </a:tblGrid>
              <a:tr h="66187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Measured with:</a:t>
                      </a:r>
                      <a:endParaRPr lang="en-NL" sz="2000" dirty="0">
                        <a:solidFill>
                          <a:schemeClr val="tx2"/>
                        </a:solidFill>
                      </a:endParaRPr>
                    </a:p>
                  </a:txBody>
                  <a:tcPr marL="103693" marR="103693" marT="51847" marB="518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Avg. Reward</a:t>
                      </a:r>
                      <a:endParaRPr lang="en-NL" sz="2000" dirty="0">
                        <a:solidFill>
                          <a:schemeClr val="tx2"/>
                        </a:solidFill>
                      </a:endParaRPr>
                    </a:p>
                  </a:txBody>
                  <a:tcPr marL="103693" marR="103693" marT="51847" marB="518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960765"/>
                  </a:ext>
                </a:extLst>
              </a:tr>
              <a:tr h="661879">
                <a:tc>
                  <a:txBody>
                    <a:bodyPr/>
                    <a:lstStyle/>
                    <a:p>
                      <a:r>
                        <a:rPr lang="en-US" sz="2000" dirty="0"/>
                        <a:t>Normal Reward</a:t>
                      </a:r>
                      <a:endParaRPr lang="en-NL" sz="2000" dirty="0"/>
                    </a:p>
                  </a:txBody>
                  <a:tcPr marL="103693" marR="103693" marT="51847" marB="518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39,1</a:t>
                      </a:r>
                      <a:endParaRPr lang="en-NL" sz="2000" dirty="0"/>
                    </a:p>
                  </a:txBody>
                  <a:tcPr marL="103693" marR="103693" marT="51847" marB="518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391501"/>
                  </a:ext>
                </a:extLst>
              </a:tr>
              <a:tr h="661879">
                <a:tc>
                  <a:txBody>
                    <a:bodyPr/>
                    <a:lstStyle/>
                    <a:p>
                      <a:r>
                        <a:rPr lang="en-US" sz="2000" dirty="0"/>
                        <a:t>Adjusted Reward</a:t>
                      </a:r>
                      <a:endParaRPr lang="en-NL" sz="2000" dirty="0"/>
                    </a:p>
                  </a:txBody>
                  <a:tcPr marL="103693" marR="103693" marT="51847" marB="518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30,2</a:t>
                      </a:r>
                      <a:endParaRPr lang="en-NL" sz="2000" dirty="0"/>
                    </a:p>
                  </a:txBody>
                  <a:tcPr marL="103693" marR="103693" marT="51847" marB="518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23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75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OUTLINE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1452879"/>
            <a:ext cx="5981171" cy="4771245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Research Questions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A495-E5EB-4456-952E-CC59813A7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08139-115A-4BD1-BFC2-47409887D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585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CEAD8830-262F-F14F-8007-721D1F2C1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996583"/>
              </p:ext>
            </p:extLst>
          </p:nvPr>
        </p:nvGraphicFramePr>
        <p:xfrm>
          <a:off x="1066800" y="1674448"/>
          <a:ext cx="10058400" cy="41928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335518">
                  <a:extLst>
                    <a:ext uri="{9D8B030D-6E8A-4147-A177-3AD203B41FA5}">
                      <a16:colId xmlns:a16="http://schemas.microsoft.com/office/drawing/2014/main" val="3628234326"/>
                    </a:ext>
                  </a:extLst>
                </a:gridCol>
                <a:gridCol w="6722882">
                  <a:extLst>
                    <a:ext uri="{9D8B030D-6E8A-4147-A177-3AD203B41FA5}">
                      <a16:colId xmlns:a16="http://schemas.microsoft.com/office/drawing/2014/main" val="1083199451"/>
                    </a:ext>
                  </a:extLst>
                </a:gridCol>
              </a:tblGrid>
              <a:tr h="704676">
                <a:tc>
                  <a:txBody>
                    <a:bodyPr/>
                    <a:lstStyle/>
                    <a:p>
                      <a:pPr algn="ctr"/>
                      <a:r>
                        <a:rPr lang="en-US" sz="2000" cap="all" spc="150" dirty="0"/>
                        <a:t>Question</a:t>
                      </a:r>
                      <a:endParaRPr lang="en-US" sz="20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spc="150" dirty="0"/>
                        <a:t>Answer</a:t>
                      </a:r>
                      <a:endParaRPr lang="en-US" sz="20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08299"/>
                  </a:ext>
                </a:extLst>
              </a:tr>
              <a:tr h="676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/>
                        <a:t>RQ1 (Stacked)</a:t>
                      </a:r>
                      <a:endParaRPr lang="en-US" sz="18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rgbClr val="F6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cap="none" spc="0" dirty="0">
                          <a:solidFill>
                            <a:schemeClr val="tx1"/>
                          </a:solidFill>
                        </a:rPr>
                        <a:t>Works well with obstacles, not in other environments</a:t>
                      </a:r>
                    </a:p>
                  </a:txBody>
                  <a:tcPr marL="224212" marR="224212" marT="224212" marB="224212" anchor="ctr">
                    <a:solidFill>
                      <a:srgbClr val="F6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518332"/>
                  </a:ext>
                </a:extLst>
              </a:tr>
              <a:tr h="6904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/>
                        <a:t>RQ2 (Depth)</a:t>
                      </a:r>
                      <a:endParaRPr lang="en-US" sz="18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rgbClr val="ED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/>
                        <a:t>Improved training and performance in all aspects</a:t>
                      </a:r>
                      <a:endParaRPr lang="en-US" sz="18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rgbClr val="ED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241155"/>
                  </a:ext>
                </a:extLst>
              </a:tr>
              <a:tr h="932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/>
                        <a:t>RQ3 (Baseline)</a:t>
                      </a:r>
                      <a:endParaRPr lang="en-US" sz="18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/>
                        <a:t>RL was useful in all environments, marginally without obstacles</a:t>
                      </a:r>
                      <a:endParaRPr lang="en-US" sz="18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20176"/>
                  </a:ext>
                </a:extLst>
              </a:tr>
              <a:tr h="932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cap="none" spc="0" dirty="0">
                          <a:solidFill>
                            <a:schemeClr val="tx1"/>
                          </a:solidFill>
                        </a:rPr>
                        <a:t>RQ4 (Generalizability)</a:t>
                      </a:r>
                    </a:p>
                  </a:txBody>
                  <a:tcPr marL="224212" marR="224212" marT="224212" marB="22421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cap="none" spc="0" dirty="0">
                          <a:solidFill>
                            <a:schemeClr val="tx1"/>
                          </a:solidFill>
                        </a:rPr>
                        <a:t>RL is able to generalize to more complex environments, but more research in improvements is required</a:t>
                      </a:r>
                    </a:p>
                  </a:txBody>
                  <a:tcPr marL="224212" marR="224212" marT="224212" marB="224212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908294"/>
                  </a:ext>
                </a:extLst>
              </a:tr>
            </a:tbl>
          </a:graphicData>
        </a:graphic>
      </p:graphicFrame>
      <p:sp>
        <p:nvSpPr>
          <p:cNvPr id="16" name="Title 15">
            <a:extLst>
              <a:ext uri="{FF2B5EF4-FFF2-40B4-BE49-F238E27FC236}">
                <a16:creationId xmlns:a16="http://schemas.microsoft.com/office/drawing/2014/main" id="{09E9EE2C-A105-614C-A133-EF7DF2AD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Research questions revisit</a:t>
            </a:r>
          </a:p>
        </p:txBody>
      </p:sp>
    </p:spTree>
    <p:extLst>
      <p:ext uri="{BB962C8B-B14F-4D97-AF65-F5344CB8AC3E}">
        <p14:creationId xmlns:p14="http://schemas.microsoft.com/office/powerpoint/2010/main" val="70740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402" y="942422"/>
            <a:ext cx="4886854" cy="58758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3952" y="2260338"/>
            <a:ext cx="8903754" cy="3431713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Reinforcement Learning is a useful implementation for follow-me behavior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More room to look at state-of-the-art movement communication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Look into how to make RL generalize better</a:t>
            </a:r>
          </a:p>
        </p:txBody>
      </p:sp>
    </p:spTree>
    <p:extLst>
      <p:ext uri="{BB962C8B-B14F-4D97-AF65-F5344CB8AC3E}">
        <p14:creationId xmlns:p14="http://schemas.microsoft.com/office/powerpoint/2010/main" val="2841883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6" y="2261966"/>
            <a:ext cx="10113645" cy="743682"/>
          </a:xfrm>
        </p:spPr>
        <p:txBody>
          <a:bodyPr/>
          <a:lstStyle/>
          <a:p>
            <a:r>
              <a:rPr lang="en-US" sz="6600" dirty="0"/>
              <a:t>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C3E46-F4C5-4B5A-BE0D-E81B45EA7389}"/>
              </a:ext>
            </a:extLst>
          </p:cNvPr>
          <p:cNvSpPr/>
          <p:nvPr/>
        </p:nvSpPr>
        <p:spPr>
          <a:xfrm>
            <a:off x="-487681" y="4224193"/>
            <a:ext cx="13167360" cy="7436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3048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1034684"/>
            <a:ext cx="10113645" cy="743682"/>
          </a:xfrm>
        </p:spPr>
        <p:txBody>
          <a:bodyPr/>
          <a:lstStyle/>
          <a:p>
            <a:r>
              <a:rPr lang="en-US" sz="5400" dirty="0"/>
              <a:t>References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67DCF42-9027-4248-88F8-E06996A22291}"/>
              </a:ext>
            </a:extLst>
          </p:cNvPr>
          <p:cNvSpPr txBox="1">
            <a:spLocks/>
          </p:cNvSpPr>
          <p:nvPr/>
        </p:nvSpPr>
        <p:spPr>
          <a:xfrm>
            <a:off x="650238" y="1778366"/>
            <a:ext cx="10769601" cy="5079634"/>
          </a:xfrm>
          <a:prstGeom prst="rect">
            <a:avLst/>
          </a:prstGeom>
          <a:noFill/>
        </p:spPr>
        <p:txBody>
          <a:bodyPr vert="horz" lIns="457200" tIns="45720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Clark, J., &amp; </a:t>
            </a:r>
            <a:r>
              <a:rPr lang="en-US" sz="1000" dirty="0" err="1"/>
              <a:t>Amodei</a:t>
            </a:r>
            <a:r>
              <a:rPr lang="en-US" sz="1000" dirty="0"/>
              <a:t>, D. (2019, March 7). Faulty Reward Functions in the Wild. </a:t>
            </a:r>
            <a:r>
              <a:rPr lang="en-US" sz="1000" dirty="0" err="1"/>
              <a:t>OpenAI</a:t>
            </a:r>
            <a:r>
              <a:rPr lang="en-US" sz="1000" dirty="0"/>
              <a:t>. </a:t>
            </a:r>
            <a:r>
              <a:rPr lang="en-US" sz="1000" dirty="0">
                <a:hlinkClick r:id="rId2"/>
              </a:rPr>
              <a:t>https://openai.com/blog/faulty-reward-functions/</a:t>
            </a:r>
            <a:endParaRPr lang="en-US" sz="1000" dirty="0"/>
          </a:p>
          <a:p>
            <a:r>
              <a:rPr lang="en-US" sz="1000" dirty="0" err="1"/>
              <a:t>Comi</a:t>
            </a:r>
            <a:r>
              <a:rPr lang="en-US" sz="1000" dirty="0"/>
              <a:t>, M. (2020, March 22). How to teach AI to play Games: Deep Reinforcement Learning. Medium. </a:t>
            </a:r>
            <a:r>
              <a:rPr lang="en-US" sz="1000" dirty="0">
                <a:hlinkClick r:id="rId3"/>
              </a:rPr>
              <a:t>https://towardsdatascience.com/how-to-teach-an-ai-to-play-games-deep-reinforcement-learning-28f9b920440a</a:t>
            </a:r>
            <a:endParaRPr lang="en-US" sz="1000" dirty="0"/>
          </a:p>
          <a:p>
            <a:r>
              <a:rPr lang="en-US" sz="1000" dirty="0" err="1"/>
              <a:t>Kansal</a:t>
            </a:r>
            <a:r>
              <a:rPr lang="en-US" sz="1000" dirty="0"/>
              <a:t>, S., &amp; Martin, B. (2018). Reinforcement Q-Learning from Scratch in Python with </a:t>
            </a:r>
            <a:r>
              <a:rPr lang="en-US" sz="1000" dirty="0" err="1"/>
              <a:t>OpenAI</a:t>
            </a:r>
            <a:r>
              <a:rPr lang="en-US" sz="1000" dirty="0"/>
              <a:t> Gym. </a:t>
            </a:r>
            <a:r>
              <a:rPr lang="en-US" sz="1000" dirty="0" err="1"/>
              <a:t>Learndatasci</a:t>
            </a:r>
            <a:r>
              <a:rPr lang="en-US" sz="1000" dirty="0"/>
              <a:t>. </a:t>
            </a:r>
            <a:r>
              <a:rPr lang="en-US" sz="1000" dirty="0">
                <a:hlinkClick r:id="rId4"/>
              </a:rPr>
              <a:t>https://www.learndatasci.com/tutorials/reinforcement-q-learning-scratch-python-openai-gym/</a:t>
            </a:r>
            <a:endParaRPr lang="en-US" sz="1000" dirty="0"/>
          </a:p>
          <a:p>
            <a:r>
              <a:rPr lang="en-US" sz="1000" dirty="0"/>
              <a:t>Richmond, A. (2019, March 31). A Brief Introduction to Artificial Neural Networks. Alan Richmond. </a:t>
            </a:r>
            <a:r>
              <a:rPr lang="en-US" sz="1000" dirty="0">
                <a:hlinkClick r:id="rId5"/>
              </a:rPr>
              <a:t>https://tuxar.uk/brief-introduction-artificial-neural-networks/</a:t>
            </a:r>
            <a:endParaRPr lang="en-US" sz="1000" dirty="0"/>
          </a:p>
          <a:p>
            <a:r>
              <a:rPr lang="en-US" sz="1000" dirty="0"/>
              <a:t>Shaikh, F. (2019, June 24). Simple Beginner’s guide to Reinforcement Learning &amp; its implementation. Analytics Vidhya. </a:t>
            </a:r>
            <a:r>
              <a:rPr lang="en-US" sz="1000" dirty="0">
                <a:hlinkClick r:id="rId6"/>
              </a:rPr>
              <a:t>https://www.analyticsvidhya.com/blog/2017/01/introduction-to-reinforcement-learning-implementation/#:%7E:text=Reinforcement%20Learning%20is%20learning%20what,will%20yield%20the%20maximum%20reward</a:t>
            </a:r>
            <a:r>
              <a:rPr lang="en-US" sz="1000" dirty="0"/>
              <a:t>.</a:t>
            </a:r>
          </a:p>
          <a:p>
            <a:r>
              <a:rPr lang="en-US" sz="1000" dirty="0"/>
              <a:t>Sutton, R. S., &amp; </a:t>
            </a:r>
            <a:r>
              <a:rPr lang="en-US" sz="1000" dirty="0" err="1"/>
              <a:t>Barto</a:t>
            </a:r>
            <a:r>
              <a:rPr lang="en-US" sz="1000" dirty="0"/>
              <a:t>, A. G. (2018). Reinforcement Learning, second edition: An Introduction (Adaptive Computation and Machine Learning series) (second edition). Bradford Books.</a:t>
            </a:r>
          </a:p>
          <a:p>
            <a:r>
              <a:rPr lang="en-US" sz="1000" dirty="0"/>
              <a:t>Three Things to Know About Reinforcement Learning. (2019, October). </a:t>
            </a:r>
            <a:r>
              <a:rPr lang="en-US" sz="1000" dirty="0" err="1"/>
              <a:t>KDnuggets</a:t>
            </a:r>
            <a:r>
              <a:rPr lang="en-US" sz="1000" dirty="0"/>
              <a:t>. </a:t>
            </a:r>
            <a:r>
              <a:rPr lang="en-US" sz="1000" dirty="0">
                <a:hlinkClick r:id="rId7"/>
              </a:rPr>
              <a:t>https://www.kdnuggets.com/2019/10/mathworks-reinforcement-learning.html</a:t>
            </a: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8">
            <a:extLst>
              <a:ext uri="{FF2B5EF4-FFF2-40B4-BE49-F238E27FC236}">
                <a16:creationId xmlns:a16="http://schemas.microsoft.com/office/drawing/2014/main" id="{3D78572A-34AE-4D05-A9BB-7080C57E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46" y="995688"/>
            <a:ext cx="4886854" cy="587584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Background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66FBD471-8C54-40F5-A96E-CEC654F1A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219" y="1967093"/>
            <a:ext cx="5484674" cy="3435659"/>
          </a:xfrm>
        </p:spPr>
        <p:txBody>
          <a:bodyPr anchor="ctr">
            <a:normAutofit fontScale="925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Q-Learning </a:t>
            </a:r>
          </a:p>
          <a:p>
            <a:pPr marL="486918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Deep Q-Network (DQN)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Table of states and actions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Iteratively improve itself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Future rewards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EFC94A-C6DD-4BB1-B1F5-E8201432B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3" t="-1901" r="-4299"/>
          <a:stretch/>
        </p:blipFill>
        <p:spPr bwMode="auto">
          <a:xfrm>
            <a:off x="7105178" y="3259472"/>
            <a:ext cx="2437832" cy="25710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9BA7F25-CEE8-4DC0-8D2A-04FCDBD19932}"/>
              </a:ext>
            </a:extLst>
          </p:cNvPr>
          <p:cNvGrpSpPr/>
          <p:nvPr/>
        </p:nvGrpSpPr>
        <p:grpSpPr>
          <a:xfrm>
            <a:off x="6938128" y="1130540"/>
            <a:ext cx="4108653" cy="1913087"/>
            <a:chOff x="6938128" y="1130540"/>
            <a:chExt cx="4292583" cy="19987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80AEAF6-5547-4C31-A799-0C238DD98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675" y="1130540"/>
              <a:ext cx="4170036" cy="15918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0CE9DA2-C03E-47E4-9D3F-6D153720A680}"/>
                </a:ext>
              </a:extLst>
            </p:cNvPr>
            <p:cNvSpPr txBox="1"/>
            <p:nvPr/>
          </p:nvSpPr>
          <p:spPr>
            <a:xfrm>
              <a:off x="6938128" y="2883048"/>
              <a:ext cx="28563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" dirty="0"/>
                <a:t>(</a:t>
              </a:r>
              <a:r>
                <a:rPr lang="nl-NL" sz="1000" dirty="0" err="1"/>
                <a:t>Comi</a:t>
              </a:r>
              <a:r>
                <a:rPr lang="nl-NL" sz="1000" dirty="0"/>
                <a:t>, 2020)</a:t>
              </a:r>
              <a:endParaRPr lang="en-NL" sz="10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73F1F5-5C0E-4F76-A806-868841981738}"/>
              </a:ext>
            </a:extLst>
          </p:cNvPr>
          <p:cNvSpPr txBox="1"/>
          <p:nvPr/>
        </p:nvSpPr>
        <p:spPr>
          <a:xfrm>
            <a:off x="9618620" y="5707377"/>
            <a:ext cx="2856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/>
              <a:t>(</a:t>
            </a:r>
            <a:r>
              <a:rPr lang="nl-NL" sz="1000" dirty="0" err="1"/>
              <a:t>Shaikh</a:t>
            </a:r>
            <a:r>
              <a:rPr lang="nl-NL" sz="1000" dirty="0"/>
              <a:t>, 2019)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158472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8">
            <a:extLst>
              <a:ext uri="{FF2B5EF4-FFF2-40B4-BE49-F238E27FC236}">
                <a16:creationId xmlns:a16="http://schemas.microsoft.com/office/drawing/2014/main" id="{3D78572A-34AE-4D05-A9BB-7080C57E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46" y="995688"/>
            <a:ext cx="4886854" cy="58758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66FBD471-8C54-40F5-A96E-CEC654F1A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219" y="1926453"/>
            <a:ext cx="5484674" cy="3435659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Neural Networks</a:t>
            </a:r>
          </a:p>
          <a:p>
            <a:pPr marL="486918" lvl="1" indent="-285750">
              <a:buFont typeface="Wingdings" panose="05000000000000000000" pitchFamily="2" charset="2"/>
              <a:buChar char="§"/>
            </a:pPr>
            <a:r>
              <a:rPr lang="en-US" sz="2200" b="1" dirty="0"/>
              <a:t>Deep Reinforcement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Biologically inspired structure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Function approximator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Convolutional Neural Network (CNN)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0A92DA-7156-47D9-951F-A8A71ED6DA81}"/>
              </a:ext>
            </a:extLst>
          </p:cNvPr>
          <p:cNvGrpSpPr/>
          <p:nvPr/>
        </p:nvGrpSpPr>
        <p:grpSpPr>
          <a:xfrm>
            <a:off x="7277296" y="1148088"/>
            <a:ext cx="3629236" cy="4612645"/>
            <a:chOff x="7277296" y="1148088"/>
            <a:chExt cx="3629236" cy="4612645"/>
          </a:xfrm>
        </p:grpSpPr>
        <p:pic>
          <p:nvPicPr>
            <p:cNvPr id="3074" name="Picture 2" descr="A Brief Introduction to Artificial Neural Networks - Alan Richmond">
              <a:extLst>
                <a:ext uri="{FF2B5EF4-FFF2-40B4-BE49-F238E27FC236}">
                  <a16:creationId xmlns:a16="http://schemas.microsoft.com/office/drawing/2014/main" id="{258309B5-3E10-4CBC-97CB-16CABF968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296" y="1148088"/>
              <a:ext cx="3629236" cy="4366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95C517-F999-4E68-B614-EC024DA3B40C}"/>
                </a:ext>
              </a:extLst>
            </p:cNvPr>
            <p:cNvSpPr txBox="1"/>
            <p:nvPr/>
          </p:nvSpPr>
          <p:spPr>
            <a:xfrm>
              <a:off x="7277296" y="5514512"/>
              <a:ext cx="28563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" dirty="0"/>
                <a:t>(Richmond, 2019)</a:t>
              </a:r>
              <a:endParaRPr lang="en-N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060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65155-FF89-4C89-B86A-B2490C9D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Baseline</a:t>
            </a:r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D7649-3C30-494C-BEBE-AF47A5B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Results: </a:t>
            </a:r>
            <a:r>
              <a:rPr lang="en-US" sz="4800" dirty="0" err="1"/>
              <a:t>blocksnormal</a:t>
            </a:r>
            <a:endParaRPr lang="en-NL" sz="4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178067-1550-42AD-A0DC-EC11FCE673B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Single normal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A810A8-C22B-4813-BB87-B1AAE9590D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Stacked normal</a:t>
            </a:r>
            <a:endParaRPr lang="en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C4F3F8-6E11-4E2A-9249-983301AF250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dirty="0"/>
              <a:t>Single depth</a:t>
            </a:r>
            <a:endParaRPr lang="en-NL" dirty="0"/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074533F4-2249-4BD6-89B8-7DF1E9C6F51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76F6DC37-B253-490C-84EC-96E76B4361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E23211C5-42C3-4298-95D1-1151EF69662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0" name="Picture Placeholder 39" descr="A picture containing sky&#10;&#10;Description automatically generated">
            <a:extLst>
              <a:ext uri="{FF2B5EF4-FFF2-40B4-BE49-F238E27FC236}">
                <a16:creationId xmlns:a16="http://schemas.microsoft.com/office/drawing/2014/main" id="{7459D2EC-8A8B-42C9-8AD1-797A46E019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9851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402" y="942422"/>
            <a:ext cx="4886854" cy="58758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219" y="1704513"/>
            <a:ext cx="8903754" cy="3657600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Microsoft </a:t>
            </a:r>
            <a:r>
              <a:rPr lang="en-US" sz="2400" dirty="0" err="1"/>
              <a:t>AirSim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Unreal Engine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Depth, Segmentation</a:t>
            </a:r>
          </a:p>
          <a:p>
            <a:pPr marL="0" indent="0">
              <a:buNone/>
            </a:pPr>
            <a:r>
              <a:rPr lang="en-US" sz="2400" dirty="0"/>
              <a:t> and Normal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81FB0-1B57-4BEE-84BF-B0765CCC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0" y="2173529"/>
            <a:ext cx="5447624" cy="2902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041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sky&#10;&#10;Description automatically generated">
            <a:extLst>
              <a:ext uri="{FF2B5EF4-FFF2-40B4-BE49-F238E27FC236}">
                <a16:creationId xmlns:a16="http://schemas.microsoft.com/office/drawing/2014/main" id="{5D617663-DD64-4DBA-A323-2B6302B14A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974705B-822B-48B3-8B00-4C25CEC9CA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B4C7E5E-E254-4ADF-A476-FF8410528C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65155-FF89-4C89-B86A-B2490C9D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Baseline</a:t>
            </a:r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D7649-3C30-494C-BEBE-AF47A5B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Results: </a:t>
            </a:r>
            <a:r>
              <a:rPr lang="en-US" sz="4800" dirty="0" err="1"/>
              <a:t>blocksnormal</a:t>
            </a:r>
            <a:endParaRPr lang="en-NL" sz="48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D3F6B48-E729-4323-A224-5A66E35C42C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178067-1550-42AD-A0DC-EC11FCE673B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Single normal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A810A8-C22B-4813-BB87-B1AAE9590D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Stacked normal</a:t>
            </a:r>
            <a:endParaRPr lang="en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C4F3F8-6E11-4E2A-9249-983301AF250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dirty="0"/>
              <a:t>Single depth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5320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220EB-C1FF-49E8-8104-6F38CFEB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630" y="3135208"/>
            <a:ext cx="2094662" cy="587584"/>
          </a:xfrm>
        </p:spPr>
        <p:txBody>
          <a:bodyPr/>
          <a:lstStyle/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011CF0-5D11-440D-B75F-FF4B3FB2A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7035" y="831287"/>
            <a:ext cx="5024487" cy="5195425"/>
          </a:xfrm>
        </p:spPr>
        <p:txBody>
          <a:bodyPr/>
          <a:lstStyle/>
          <a:p>
            <a:pPr marL="0" indent="0" algn="ctr">
              <a:buNone/>
            </a:pPr>
            <a:r>
              <a:rPr lang="en-US" i="1" spc="200" dirty="0">
                <a:solidFill>
                  <a:schemeClr val="tx1"/>
                </a:solidFill>
              </a:rPr>
              <a:t>Create an agent that can perform follow-me behavior using a standalone drone in a simulation</a:t>
            </a:r>
          </a:p>
          <a:p>
            <a:pPr marL="0" indent="0">
              <a:buNone/>
            </a:pPr>
            <a:r>
              <a:rPr lang="en-US" spc="200" dirty="0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200" dirty="0"/>
              <a:t>Use only camera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200" dirty="0"/>
              <a:t>Keep person 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200" dirty="0"/>
              <a:t>Keep specific distance</a:t>
            </a:r>
          </a:p>
        </p:txBody>
      </p:sp>
    </p:spTree>
    <p:extLst>
      <p:ext uri="{BB962C8B-B14F-4D97-AF65-F5344CB8AC3E}">
        <p14:creationId xmlns:p14="http://schemas.microsoft.com/office/powerpoint/2010/main" val="44774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974705B-822B-48B3-8B00-4C25CEC9CA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65155-FF89-4C89-B86A-B2490C9D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Baseline</a:t>
            </a:r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D7649-3C30-494C-BEBE-AF47A5B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Results: </a:t>
            </a:r>
            <a:r>
              <a:rPr lang="en-US" sz="4800" dirty="0" err="1"/>
              <a:t>blocksnormal</a:t>
            </a:r>
            <a:endParaRPr lang="en-NL" sz="4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178067-1550-42AD-A0DC-EC11FCE673B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Single normal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A810A8-C22B-4813-BB87-B1AAE9590D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Stacked normal</a:t>
            </a:r>
            <a:endParaRPr lang="en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C4F3F8-6E11-4E2A-9249-983301AF250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dirty="0"/>
              <a:t>Single depth</a:t>
            </a:r>
            <a:endParaRPr lang="en-NL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BFA529B-DC13-4098-90C6-3DD78C0AB3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0D0B054F-4E4A-4095-A351-8E2A2DAC02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012DAE1C-D8F2-42AB-8F94-943B28B9D73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246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FFA8AB-627C-4049-AD81-2B7225970AF7}"/>
              </a:ext>
            </a:extLst>
          </p:cNvPr>
          <p:cNvSpPr/>
          <p:nvPr/>
        </p:nvSpPr>
        <p:spPr>
          <a:xfrm>
            <a:off x="7995920" y="1666240"/>
            <a:ext cx="3408680" cy="3931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/>
          <a:lstStyle/>
          <a:p>
            <a:r>
              <a:rPr lang="en-US" dirty="0"/>
              <a:t>Environments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A9A687-93CA-4FAC-80F2-9E2707893E90}"/>
              </a:ext>
            </a:extLst>
          </p:cNvPr>
          <p:cNvSpPr/>
          <p:nvPr/>
        </p:nvSpPr>
        <p:spPr>
          <a:xfrm>
            <a:off x="812800" y="1666240"/>
            <a:ext cx="7061200" cy="3931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4889678"/>
            <a:ext cx="2919413" cy="583534"/>
          </a:xfrm>
        </p:spPr>
        <p:txBody>
          <a:bodyPr/>
          <a:lstStyle/>
          <a:p>
            <a:r>
              <a:rPr lang="en-US" b="1" dirty="0" err="1"/>
              <a:t>bLOCKSNORMAL</a:t>
            </a:r>
            <a:endParaRPr lang="en-US" b="1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666773" y="4889678"/>
            <a:ext cx="2919413" cy="583534"/>
          </a:xfrm>
        </p:spPr>
        <p:txBody>
          <a:bodyPr/>
          <a:lstStyle/>
          <a:p>
            <a:r>
              <a:rPr lang="en-US" b="1" dirty="0"/>
              <a:t>BLOCKSOBSTACLES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236267" y="4889678"/>
            <a:ext cx="2919413" cy="583534"/>
          </a:xfrm>
        </p:spPr>
        <p:txBody>
          <a:bodyPr/>
          <a:lstStyle/>
          <a:p>
            <a:r>
              <a:rPr lang="en-US" b="1" dirty="0"/>
              <a:t>WAREHOUSE</a:t>
            </a:r>
          </a:p>
        </p:txBody>
      </p:sp>
      <p:pic>
        <p:nvPicPr>
          <p:cNvPr id="7" name="Picture Placeholder 6" descr="A picture containing LEGO, toy, square&#10;&#10;Description automatically generated">
            <a:extLst>
              <a:ext uri="{FF2B5EF4-FFF2-40B4-BE49-F238E27FC236}">
                <a16:creationId xmlns:a16="http://schemas.microsoft.com/office/drawing/2014/main" id="{9DC5ECC7-68B1-4E97-AA9A-E35F8F9594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43" r="19243"/>
          <a:stretch>
            <a:fillRect/>
          </a:stretch>
        </p:blipFill>
        <p:spPr/>
      </p:pic>
      <p:pic>
        <p:nvPicPr>
          <p:cNvPr id="14" name="Picture Placeholder 13" descr="A picture containing text&#10;&#10;Description automatically generated">
            <a:extLst>
              <a:ext uri="{FF2B5EF4-FFF2-40B4-BE49-F238E27FC236}">
                <a16:creationId xmlns:a16="http://schemas.microsoft.com/office/drawing/2014/main" id="{AAB1035A-F79B-42F5-99A9-A1C85BD13F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8188" r="8188"/>
          <a:stretch>
            <a:fillRect/>
          </a:stretch>
        </p:blipFill>
        <p:spPr/>
      </p:pic>
      <p:pic>
        <p:nvPicPr>
          <p:cNvPr id="16" name="Picture Placeholder 15" descr="A picture containing text&#10;&#10;Description automatically generated">
            <a:extLst>
              <a:ext uri="{FF2B5EF4-FFF2-40B4-BE49-F238E27FC236}">
                <a16:creationId xmlns:a16="http://schemas.microsoft.com/office/drawing/2014/main" id="{CAAEC2ED-9D20-41C4-AF14-14D3527A6A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4235" r="4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B4C7E5E-E254-4ADF-A476-FF8410528C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65155-FF89-4C89-B86A-B2490C9D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Baseline</a:t>
            </a:r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D7649-3C30-494C-BEBE-AF47A5B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Results: </a:t>
            </a:r>
            <a:r>
              <a:rPr lang="en-US" sz="4800" dirty="0" err="1"/>
              <a:t>blocksnormal</a:t>
            </a:r>
            <a:endParaRPr lang="en-NL" sz="4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178067-1550-42AD-A0DC-EC11FCE673B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Single normal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A810A8-C22B-4813-BB87-B1AAE9590D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Stacked normal</a:t>
            </a:r>
            <a:endParaRPr lang="en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C4F3F8-6E11-4E2A-9249-983301AF250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dirty="0"/>
              <a:t>Single depth</a:t>
            </a:r>
            <a:endParaRPr lang="en-NL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0BE772A-5DFD-4883-9D04-B5EE24B6F5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2FBE201-1593-44BF-B5E8-45CD4287DC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300EE389-3909-410F-BB50-300AAFCF3BF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431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65155-FF89-4C89-B86A-B2490C9D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Baseline</a:t>
            </a:r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D7649-3C30-494C-BEBE-AF47A5B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Results: </a:t>
            </a:r>
            <a:r>
              <a:rPr lang="en-US" sz="4800" dirty="0" err="1"/>
              <a:t>blocksnormal</a:t>
            </a:r>
            <a:endParaRPr lang="en-NL" sz="48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D3F6B48-E729-4323-A224-5A66E35C42C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178067-1550-42AD-A0DC-EC11FCE673B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Single normal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A810A8-C22B-4813-BB87-B1AAE9590DFD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Stacked normal</a:t>
            </a:r>
            <a:endParaRPr lang="en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C4F3F8-6E11-4E2A-9249-983301AF250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dirty="0"/>
              <a:t>Single depth</a:t>
            </a:r>
            <a:endParaRPr lang="en-NL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25C5AB4-7F74-4A6A-B2DE-F70C49E1D41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8245BCD-7DF2-4857-8F6C-C75566ED98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715369B-BFE2-45A4-BF5E-D8EE4AF09B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904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A495-E5EB-4456-952E-CC59813A7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08139-115A-4BD1-BFC2-47409887D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666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8">
            <a:extLst>
              <a:ext uri="{FF2B5EF4-FFF2-40B4-BE49-F238E27FC236}">
                <a16:creationId xmlns:a16="http://schemas.microsoft.com/office/drawing/2014/main" id="{3D78572A-34AE-4D05-A9BB-7080C57E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46" y="995688"/>
            <a:ext cx="4886854" cy="58758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66FBD471-8C54-40F5-A96E-CEC654F1A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219" y="1926453"/>
            <a:ext cx="5484674" cy="3435659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Reinforcement Learning</a:t>
            </a:r>
          </a:p>
          <a:p>
            <a:pPr marL="486918" lvl="1" indent="-285750">
              <a:buFont typeface="Wingdings" panose="05000000000000000000" pitchFamily="2" charset="2"/>
              <a:buChar char="§"/>
            </a:pPr>
            <a:r>
              <a:rPr lang="en-US" sz="2200" dirty="0"/>
              <a:t>Machine Learning</a:t>
            </a:r>
          </a:p>
          <a:p>
            <a:pPr marL="486918" lvl="1" indent="-285750">
              <a:buFont typeface="Wingdings" panose="05000000000000000000" pitchFamily="2" charset="2"/>
              <a:buChar char="§"/>
            </a:pPr>
            <a:r>
              <a:rPr lang="en-US" sz="2200" dirty="0"/>
              <a:t>Classical Conditioning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Training a dog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Q-Learning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Neural Networks</a:t>
            </a:r>
          </a:p>
          <a:p>
            <a:pPr marL="486918" lvl="1" indent="-285750">
              <a:buFont typeface="Wingdings" panose="05000000000000000000" pitchFamily="2" charset="2"/>
              <a:buChar char="§"/>
            </a:pPr>
            <a:r>
              <a:rPr lang="en-US" sz="2200" dirty="0"/>
              <a:t>Deep Q-Network (DQN)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DAD704-FCC9-4F28-8C3C-8AA5B7E75BE6}"/>
              </a:ext>
            </a:extLst>
          </p:cNvPr>
          <p:cNvGrpSpPr/>
          <p:nvPr/>
        </p:nvGrpSpPr>
        <p:grpSpPr>
          <a:xfrm>
            <a:off x="6928700" y="1083724"/>
            <a:ext cx="4224830" cy="2433208"/>
            <a:chOff x="6928700" y="1083724"/>
            <a:chExt cx="4224830" cy="2433208"/>
          </a:xfrm>
        </p:grpSpPr>
        <p:pic>
          <p:nvPicPr>
            <p:cNvPr id="1026" name="Picture 2" descr="Mathworks Reinforcement Learning Fig1">
              <a:extLst>
                <a:ext uri="{FF2B5EF4-FFF2-40B4-BE49-F238E27FC236}">
                  <a16:creationId xmlns:a16="http://schemas.microsoft.com/office/drawing/2014/main" id="{7F0EFEE6-0399-4A4D-BC6D-2ED9E08DB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249" y="1083724"/>
              <a:ext cx="4102281" cy="206247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7682A-E0D9-4C72-AA91-B971449062A4}"/>
                </a:ext>
              </a:extLst>
            </p:cNvPr>
            <p:cNvSpPr txBox="1"/>
            <p:nvPr/>
          </p:nvSpPr>
          <p:spPr>
            <a:xfrm>
              <a:off x="6928700" y="3270711"/>
              <a:ext cx="42248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(</a:t>
              </a:r>
              <a:r>
                <a:rPr lang="en-US" sz="1000" i="1" dirty="0"/>
                <a:t>Three Things to Know About Reinforcement Learning</a:t>
              </a:r>
              <a:r>
                <a:rPr lang="en-US" sz="1000" dirty="0"/>
                <a:t>, 2019)</a:t>
              </a:r>
              <a:endParaRPr lang="en-NL" sz="10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A6403C-F76F-4ABF-871F-1514B4517093}"/>
              </a:ext>
            </a:extLst>
          </p:cNvPr>
          <p:cNvGrpSpPr/>
          <p:nvPr/>
        </p:nvGrpSpPr>
        <p:grpSpPr>
          <a:xfrm>
            <a:off x="6928700" y="3641446"/>
            <a:ext cx="4209521" cy="2314659"/>
            <a:chOff x="6837260" y="3683921"/>
            <a:chExt cx="4470820" cy="24583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4D25FE-B825-496B-9B93-398CE5D8F51C}"/>
                </a:ext>
              </a:extLst>
            </p:cNvPr>
            <p:cNvSpPr/>
            <p:nvPr/>
          </p:nvSpPr>
          <p:spPr>
            <a:xfrm>
              <a:off x="6928700" y="3683921"/>
              <a:ext cx="4379380" cy="216823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9" name="Picture 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D500558-CB8A-4888-A251-1B75B9D3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1249" y="3777685"/>
              <a:ext cx="4109299" cy="19262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9BCA02-3D5E-4F25-AF4A-B55F12F47F67}"/>
                </a:ext>
              </a:extLst>
            </p:cNvPr>
            <p:cNvSpPr txBox="1"/>
            <p:nvPr/>
          </p:nvSpPr>
          <p:spPr>
            <a:xfrm>
              <a:off x="6837260" y="5896038"/>
              <a:ext cx="42248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" dirty="0"/>
                <a:t>(</a:t>
              </a:r>
              <a:r>
                <a:rPr lang="nl-NL" sz="1000" dirty="0" err="1"/>
                <a:t>Kansal</a:t>
              </a:r>
              <a:r>
                <a:rPr lang="nl-NL" sz="1000" dirty="0"/>
                <a:t> &amp; Martin, 2018)</a:t>
              </a:r>
              <a:endParaRPr lang="en-N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387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402" y="942422"/>
            <a:ext cx="4886854" cy="58758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219" y="1704513"/>
            <a:ext cx="8903754" cy="3657600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What are the important aspects of Reinforcement Learning?</a:t>
            </a:r>
          </a:p>
          <a:p>
            <a:pPr marL="0" indent="0">
              <a:buNone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Rewards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States</a:t>
            </a:r>
          </a:p>
          <a:p>
            <a:pPr marL="486918" lvl="1" indent="-285750">
              <a:buFont typeface="Wingdings" panose="05000000000000000000" pitchFamily="2" charset="2"/>
              <a:buChar char="§"/>
            </a:pPr>
            <a:r>
              <a:rPr lang="en-US" sz="2200" dirty="0"/>
              <a:t>Movements	- Stacks</a:t>
            </a:r>
          </a:p>
          <a:p>
            <a:pPr marL="486918" lvl="1" indent="-285750">
              <a:buFont typeface="Wingdings" panose="05000000000000000000" pitchFamily="2" charset="2"/>
              <a:buChar char="§"/>
            </a:pPr>
            <a:r>
              <a:rPr lang="en-US" sz="2200" dirty="0"/>
              <a:t>Depth		- Depth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163A85-1FC9-41EF-B8EA-26F72F921316}"/>
              </a:ext>
            </a:extLst>
          </p:cNvPr>
          <p:cNvGrpSpPr/>
          <p:nvPr/>
        </p:nvGrpSpPr>
        <p:grpSpPr>
          <a:xfrm>
            <a:off x="6438838" y="3170984"/>
            <a:ext cx="3280197" cy="1624031"/>
            <a:chOff x="5496158" y="2308692"/>
            <a:chExt cx="4123425" cy="20415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DDF29A-A5E4-4CFB-85E1-3953298DF216}"/>
                </a:ext>
              </a:extLst>
            </p:cNvPr>
            <p:cNvSpPr/>
            <p:nvPr/>
          </p:nvSpPr>
          <p:spPr>
            <a:xfrm>
              <a:off x="5496158" y="2308692"/>
              <a:ext cx="4123425" cy="20415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E8B3AD1-61F1-426C-8CDB-BB44472A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7015" y="2402335"/>
              <a:ext cx="3430880" cy="1722251"/>
            </a:xfrm>
            <a:prstGeom prst="rect">
              <a:avLst/>
            </a:prstGeom>
          </p:spPr>
        </p:pic>
      </p:grpSp>
      <p:pic>
        <p:nvPicPr>
          <p:cNvPr id="13" name="Picture 12" descr="A person standing in front of a screen&#10;&#10;Description automatically generated with low confidence">
            <a:extLst>
              <a:ext uri="{FF2B5EF4-FFF2-40B4-BE49-F238E27FC236}">
                <a16:creationId xmlns:a16="http://schemas.microsoft.com/office/drawing/2014/main" id="{D94E99F9-AD92-4CF8-8C38-E8196467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72" y="3246514"/>
            <a:ext cx="3063127" cy="17230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accent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7422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69" y="1085302"/>
            <a:ext cx="5711810" cy="861774"/>
          </a:xfrm>
        </p:spPr>
        <p:txBody>
          <a:bodyPr>
            <a:normAutofit/>
          </a:bodyPr>
          <a:lstStyle/>
          <a:p>
            <a:r>
              <a:rPr lang="en-US" sz="4000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2669" y="3272516"/>
            <a:ext cx="7991447" cy="28814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i="1" dirty="0"/>
              <a:t>Does the use of Stack improve learning and behavior of an RL agent?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Does the use of Depth maps improve learning and behavior of an RL agent?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Does RL provide any benefits over baseline?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Does RL show ability to generalize its behavior to more complex environments?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B870C-8FCE-482C-8837-609A92073C71}"/>
              </a:ext>
            </a:extLst>
          </p:cNvPr>
          <p:cNvSpPr txBox="1"/>
          <p:nvPr/>
        </p:nvSpPr>
        <p:spPr>
          <a:xfrm>
            <a:off x="2553168" y="2193868"/>
            <a:ext cx="50266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MAIN: </a:t>
            </a:r>
            <a:r>
              <a:rPr lang="en-US" sz="1600" i="1" dirty="0"/>
              <a:t>To what extent is the use of Reinforcement Learning in the task of Follow-Me</a:t>
            </a:r>
          </a:p>
          <a:p>
            <a:pPr algn="ctr"/>
            <a:r>
              <a:rPr lang="en-US" sz="1600" i="1" dirty="0"/>
              <a:t>behavior applicable and beneficial?</a:t>
            </a:r>
            <a:endParaRPr lang="en-NL" sz="1600" i="1" dirty="0"/>
          </a:p>
        </p:txBody>
      </p:sp>
    </p:spTree>
    <p:extLst>
      <p:ext uri="{BB962C8B-B14F-4D97-AF65-F5344CB8AC3E}">
        <p14:creationId xmlns:p14="http://schemas.microsoft.com/office/powerpoint/2010/main" val="417620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A495-E5EB-4456-952E-CC59813A7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08139-115A-4BD1-BFC2-47409887D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406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402" y="942422"/>
            <a:ext cx="4886854" cy="58758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219" y="1704513"/>
            <a:ext cx="8903754" cy="3657600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Program architecture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57956D7-527F-46DE-9ECE-3775A7620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32" t="-2463" r="-340"/>
          <a:stretch/>
        </p:blipFill>
        <p:spPr>
          <a:xfrm>
            <a:off x="1563486" y="2554664"/>
            <a:ext cx="8286161" cy="28074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5609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0</TotalTime>
  <Words>914</Words>
  <Application>Microsoft Office PowerPoint</Application>
  <PresentationFormat>Widescreen</PresentationFormat>
  <Paragraphs>226</Paragraphs>
  <Slides>33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Wingdings</vt:lpstr>
      <vt:lpstr>RetrospectVTI</vt:lpstr>
      <vt:lpstr>Drone follow-me</vt:lpstr>
      <vt:lpstr>OUTLINE</vt:lpstr>
      <vt:lpstr>Goal</vt:lpstr>
      <vt:lpstr>Background</vt:lpstr>
      <vt:lpstr>Background</vt:lpstr>
      <vt:lpstr>background</vt:lpstr>
      <vt:lpstr>Research Questions</vt:lpstr>
      <vt:lpstr>methods</vt:lpstr>
      <vt:lpstr>methods</vt:lpstr>
      <vt:lpstr>environments</vt:lpstr>
      <vt:lpstr>Agents</vt:lpstr>
      <vt:lpstr>REWARD</vt:lpstr>
      <vt:lpstr>PowerPoint Presentation</vt:lpstr>
      <vt:lpstr>results</vt:lpstr>
      <vt:lpstr>training</vt:lpstr>
      <vt:lpstr>Blocksnormal: paths</vt:lpstr>
      <vt:lpstr>BlocksObstacles: paths</vt:lpstr>
      <vt:lpstr>Warehouse: paths</vt:lpstr>
      <vt:lpstr>New reward</vt:lpstr>
      <vt:lpstr>conclusion</vt:lpstr>
      <vt:lpstr>Conclusion: Research questions revisit</vt:lpstr>
      <vt:lpstr>conclusion</vt:lpstr>
      <vt:lpstr>Questions?</vt:lpstr>
      <vt:lpstr>References</vt:lpstr>
      <vt:lpstr>Background</vt:lpstr>
      <vt:lpstr>Background</vt:lpstr>
      <vt:lpstr>Results: blocksnormal</vt:lpstr>
      <vt:lpstr>methods</vt:lpstr>
      <vt:lpstr>Results: blocksnormal</vt:lpstr>
      <vt:lpstr>Results: blocksnormal</vt:lpstr>
      <vt:lpstr>Environments</vt:lpstr>
      <vt:lpstr>Results: blocksnormal</vt:lpstr>
      <vt:lpstr>Results: blocksnormal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follow-me</dc:title>
  <dc:creator>Pliev, A.M. (Amir)</dc:creator>
  <cp:lastModifiedBy>Amir Pliev</cp:lastModifiedBy>
  <cp:revision>67</cp:revision>
  <dcterms:created xsi:type="dcterms:W3CDTF">2021-05-11T11:34:32Z</dcterms:created>
  <dcterms:modified xsi:type="dcterms:W3CDTF">2021-05-13T23:11:58Z</dcterms:modified>
</cp:coreProperties>
</file>